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0"/>
  </p:notesMasterIdLst>
  <p:sldIdLst>
    <p:sldId id="466" r:id="rId6"/>
    <p:sldId id="505" r:id="rId7"/>
    <p:sldId id="506" r:id="rId8"/>
    <p:sldId id="501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ANA MARCELA RESTREPO TOBÓN" initials="DMR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277A"/>
    <a:srgbClr val="FFD537"/>
    <a:srgbClr val="00A9D7"/>
    <a:srgbClr val="00923E"/>
    <a:srgbClr val="CF1F20"/>
    <a:srgbClr val="77368B"/>
    <a:srgbClr val="E74622"/>
    <a:srgbClr val="FF5100"/>
    <a:srgbClr val="00A48B"/>
    <a:srgbClr val="F18C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59" autoAdjust="0"/>
    <p:restoredTop sz="98148" autoAdjust="0"/>
  </p:normalViewPr>
  <p:slideViewPr>
    <p:cSldViewPr>
      <p:cViewPr varScale="1">
        <p:scale>
          <a:sx n="74" d="100"/>
          <a:sy n="74" d="100"/>
        </p:scale>
        <p:origin x="-13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7348E-BC6B-41A4-B2A2-B7B4632D96ED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A292C-731F-45BB-A364-DB776F0BEBA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66038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Introducción:</a:t>
            </a:r>
            <a:r>
              <a:rPr lang="es-ES" dirty="0" smtClean="0"/>
              <a:t> escrito</a:t>
            </a:r>
            <a:r>
              <a:rPr lang="es-ES" baseline="0" dirty="0" smtClean="0"/>
              <a:t> que da la bienvenida al estudiante y le da una idea acerca de los aprendizajes que va a adquirir en el desarrollo de la lección.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7496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8915400" y="19939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ubtítulo"/>
          <p:cNvSpPr txBox="1">
            <a:spLocks/>
          </p:cNvSpPr>
          <p:nvPr/>
        </p:nvSpPr>
        <p:spPr>
          <a:xfrm>
            <a:off x="17501" y="32129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Verdana" pitchFamily="34" charset="0"/>
                <a:cs typeface="Arial"/>
              </a:rPr>
              <a:t>Student’s name:</a:t>
            </a:r>
          </a:p>
          <a:p>
            <a:endParaRPr lang="es-E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s-ES" sz="1600" b="1" spc="6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n-U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598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573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One of your friends is going to have his/her first date, but he/she needs some suggestions.</a:t>
            </a:r>
            <a:endParaRPr lang="en-US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	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Give your friend some advice in order to have an unforgettable date. </a:t>
            </a:r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835696" y="1454296"/>
            <a:ext cx="5184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Include your pronunciation by recording your voice</a:t>
            </a:r>
            <a:endParaRPr lang="es-CO" sz="1200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881157"/>
              </p:ext>
            </p:extLst>
          </p:nvPr>
        </p:nvGraphicFramePr>
        <p:xfrm>
          <a:off x="0" y="2511480"/>
          <a:ext cx="9107542" cy="410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7542"/>
              </a:tblGrid>
              <a:tr h="341605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Vocative </a:t>
                      </a:r>
                      <a:endParaRPr lang="en-US" noProof="0" dirty="0"/>
                    </a:p>
                  </a:txBody>
                  <a:tcPr/>
                </a:tc>
              </a:tr>
              <a:tr h="313138"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-</a:t>
                      </a:r>
                      <a:r>
                        <a:rPr lang="en-US" sz="1600" baseline="0" noProof="0" dirty="0" smtClean="0"/>
                        <a:t> Try to be on time, at least ten minutes before meeting him/her.</a:t>
                      </a:r>
                      <a:endParaRPr lang="en-US" sz="1600" noProof="0" dirty="0"/>
                    </a:p>
                  </a:txBody>
                  <a:tcPr/>
                </a:tc>
              </a:tr>
              <a:tr h="313138"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- Ask</a:t>
                      </a:r>
                      <a:r>
                        <a:rPr lang="en-US" sz="1600" baseline="0" noProof="0" dirty="0" smtClean="0"/>
                        <a:t> your parents for a permission before making the decision of going…</a:t>
                      </a:r>
                      <a:endParaRPr lang="en-US" sz="1600" noProof="0" dirty="0"/>
                    </a:p>
                  </a:txBody>
                  <a:tcPr/>
                </a:tc>
              </a:tr>
              <a:tr h="313138"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…..</a:t>
                      </a:r>
                      <a:endParaRPr lang="en-US" sz="1600" noProof="0" dirty="0"/>
                    </a:p>
                  </a:txBody>
                  <a:tcPr/>
                </a:tc>
              </a:tr>
              <a:tr h="341605"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</a:tr>
              <a:tr h="341605">
                <a:tc>
                  <a:txBody>
                    <a:bodyPr/>
                    <a:lstStyle/>
                    <a:p>
                      <a:endParaRPr lang="en-US" sz="1600" noProof="0"/>
                    </a:p>
                  </a:txBody>
                  <a:tcPr/>
                </a:tc>
              </a:tr>
              <a:tr h="341605">
                <a:tc>
                  <a:txBody>
                    <a:bodyPr/>
                    <a:lstStyle/>
                    <a:p>
                      <a:endParaRPr lang="en-US" sz="1600" noProof="0"/>
                    </a:p>
                  </a:txBody>
                  <a:tcPr/>
                </a:tc>
              </a:tr>
              <a:tr h="341605">
                <a:tc>
                  <a:txBody>
                    <a:bodyPr/>
                    <a:lstStyle/>
                    <a:p>
                      <a:endParaRPr lang="en-US" sz="1600" noProof="0"/>
                    </a:p>
                  </a:txBody>
                  <a:tcPr/>
                </a:tc>
              </a:tr>
              <a:tr h="341605">
                <a:tc>
                  <a:txBody>
                    <a:bodyPr/>
                    <a:lstStyle/>
                    <a:p>
                      <a:endParaRPr lang="en-US" sz="1600" noProof="0"/>
                    </a:p>
                  </a:txBody>
                  <a:tcPr/>
                </a:tc>
              </a:tr>
              <a:tr h="341605"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</a:tr>
              <a:tr h="341605"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</a:tr>
              <a:tr h="341605"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2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573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Maybe you have though about having a first date. How do you imagine this experience?</a:t>
            </a:r>
            <a:endParaRPr lang="en-US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	</a:t>
            </a:r>
            <a:r>
              <a:rPr lang="en-US" sz="1300" dirty="0"/>
              <a:t>Write and pronounce a dialogue in which you can describe a very interesting date, and give it a title</a:t>
            </a:r>
            <a:r>
              <a:rPr lang="en-US" sz="1200" dirty="0"/>
              <a:t>.</a:t>
            </a:r>
          </a:p>
          <a:p>
            <a:pPr algn="just"/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835696" y="1454296"/>
            <a:ext cx="5184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Include your pronunciation by recording your voice</a:t>
            </a:r>
            <a:endParaRPr lang="es-CO" sz="1200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846558"/>
              </p:ext>
            </p:extLst>
          </p:nvPr>
        </p:nvGraphicFramePr>
        <p:xfrm>
          <a:off x="-6902" y="2511978"/>
          <a:ext cx="9150902" cy="4389120"/>
        </p:xfrm>
        <a:graphic>
          <a:graphicData uri="http://schemas.openxmlformats.org/drawingml/2006/table">
            <a:tbl>
              <a:tblPr firstRow="1" bandRow="1"/>
              <a:tblGrid>
                <a:gridCol w="1266534"/>
                <a:gridCol w="7884368"/>
              </a:tblGrid>
              <a:tr h="3399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9pPr>
                    </a:lstStyle>
                    <a:p>
                      <a:r>
                        <a:rPr lang="en-US" noProof="0" dirty="0" smtClean="0"/>
                        <a:t>Title </a:t>
                      </a:r>
                      <a:endParaRPr lang="en-US" noProof="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9pPr>
                    </a:lstStyle>
                    <a:p>
                      <a:endParaRPr lang="es-CO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/>
                    </a:solidFill>
                  </a:tcPr>
                </a:tc>
              </a:tr>
              <a:tr h="3214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r>
                        <a:rPr lang="es-ES_tradnl" sz="1600" b="1" dirty="0" smtClean="0"/>
                        <a:t>A</a:t>
                      </a:r>
                      <a:endParaRPr lang="es-CO" sz="16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endParaRPr lang="es-CO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</a:tr>
              <a:tr h="3214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r>
                        <a:rPr lang="es-ES_tradnl" sz="1600" b="1" dirty="0" smtClean="0"/>
                        <a:t>B</a:t>
                      </a:r>
                      <a:endParaRPr lang="es-CO" sz="16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endParaRPr lang="es-CO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20000"/>
                      </a:srgbClr>
                    </a:solidFill>
                  </a:tcPr>
                </a:tc>
              </a:tr>
              <a:tr h="3214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r>
                        <a:rPr lang="es-ES_tradnl" sz="1600" b="1" dirty="0" smtClean="0"/>
                        <a:t>A</a:t>
                      </a:r>
                      <a:endParaRPr lang="es-CO" sz="16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endParaRPr lang="es-CO" sz="160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</a:tr>
              <a:tr h="3214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r>
                        <a:rPr lang="es-ES_tradnl" sz="1600" b="1" dirty="0" smtClean="0"/>
                        <a:t>B</a:t>
                      </a:r>
                      <a:endParaRPr lang="es-CO" sz="16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endParaRPr lang="es-CO" sz="160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20000"/>
                      </a:srgbClr>
                    </a:solidFill>
                  </a:tcPr>
                </a:tc>
              </a:tr>
              <a:tr h="3214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r>
                        <a:rPr lang="es-ES_tradnl" sz="1600" b="1" dirty="0" smtClean="0"/>
                        <a:t>A</a:t>
                      </a:r>
                      <a:endParaRPr lang="es-CO" sz="16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endParaRPr lang="es-CO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</a:tr>
              <a:tr h="3214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r>
                        <a:rPr lang="es-ES_tradnl" sz="1600" b="1" dirty="0" smtClean="0"/>
                        <a:t>B</a:t>
                      </a:r>
                      <a:endParaRPr lang="es-CO" sz="16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endParaRPr lang="es-CO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20000"/>
                      </a:srgbClr>
                    </a:solidFill>
                  </a:tcPr>
                </a:tc>
              </a:tr>
              <a:tr h="3214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r>
                        <a:rPr lang="es-ES_tradnl" sz="1600" b="1" dirty="0" smtClean="0"/>
                        <a:t>A</a:t>
                      </a:r>
                      <a:endParaRPr lang="es-CO" sz="16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endParaRPr lang="es-CO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</a:tr>
              <a:tr h="3214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r>
                        <a:rPr lang="es-ES_tradnl" sz="1600" b="1" dirty="0" smtClean="0"/>
                        <a:t>B</a:t>
                      </a:r>
                      <a:endParaRPr lang="es-CO" sz="16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endParaRPr lang="es-CO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20000"/>
                      </a:srgbClr>
                    </a:solidFill>
                  </a:tcPr>
                </a:tc>
              </a:tr>
              <a:tr h="3214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r>
                        <a:rPr lang="es-ES_tradnl" sz="1600" b="1" dirty="0" smtClean="0"/>
                        <a:t>A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endParaRPr lang="es-CO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</a:tr>
              <a:tr h="3214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r>
                        <a:rPr lang="es-ES_tradnl" sz="1600" b="1" dirty="0" smtClean="0"/>
                        <a:t>B</a:t>
                      </a:r>
                      <a:endParaRPr lang="es-CO" sz="16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endParaRPr lang="es-CO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20000"/>
                      </a:srgbClr>
                    </a:solidFill>
                  </a:tcPr>
                </a:tc>
              </a:tr>
              <a:tr h="3214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r>
                        <a:rPr lang="es-ES_tradnl" sz="1600" b="1" dirty="0" smtClean="0"/>
                        <a:t>A</a:t>
                      </a:r>
                      <a:endParaRPr lang="es-CO" sz="16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endParaRPr lang="es-CO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</a:tr>
              <a:tr h="3214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r>
                        <a:rPr lang="es-ES_tradnl" sz="1600" b="1" dirty="0" smtClean="0"/>
                        <a:t>B</a:t>
                      </a:r>
                      <a:endParaRPr lang="es-CO" sz="16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endParaRPr lang="es-CO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535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0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276872"/>
            <a:ext cx="1581150" cy="3810000"/>
          </a:xfrm>
          <a:prstGeom prst="rect">
            <a:avLst/>
          </a:prstGeom>
        </p:spPr>
      </p:pic>
      <p:sp>
        <p:nvSpPr>
          <p:cNvPr id="2" name="1 Llamada rectangular"/>
          <p:cNvSpPr/>
          <p:nvPr/>
        </p:nvSpPr>
        <p:spPr>
          <a:xfrm>
            <a:off x="4139952" y="2708920"/>
            <a:ext cx="1659210" cy="1116124"/>
          </a:xfrm>
          <a:prstGeom prst="wedgeRectCallout">
            <a:avLst>
              <a:gd name="adj1" fmla="val -79677"/>
              <a:gd name="adj2" fmla="val -50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Congratulations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3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dc48f2b-d7ae-4813-9dcd-8c6720f52952">U2C2NX0HG1XT-441-52358</_dlc_DocId>
    <_dlc_DocIdUrl xmlns="0dc48f2b-d7ae-4813-9dcd-8c6720f52952">
      <Url>http://intranet.ucn.edu.co/cibercolegio/gacademica/_layouts/DocIdRedir.aspx?ID=U2C2NX0HG1XT-441-52358</Url>
      <Description>U2C2NX0HG1XT-441-52358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095E4512E05334AAFAF36603319C553" ma:contentTypeVersion="6" ma:contentTypeDescription="Crear nuevo documento." ma:contentTypeScope="" ma:versionID="b035555069adeb9a55c9b73820d7c8f7">
  <xsd:schema xmlns:xsd="http://www.w3.org/2001/XMLSchema" xmlns:xs="http://www.w3.org/2001/XMLSchema" xmlns:p="http://schemas.microsoft.com/office/2006/metadata/properties" xmlns:ns2="0dc48f2b-d7ae-4813-9dcd-8c6720f52952" targetNamespace="http://schemas.microsoft.com/office/2006/metadata/properties" ma:root="true" ma:fieldsID="2833b8234d44fb96a27ae162bb5c7772" ns2:_="">
    <xsd:import namespace="0dc48f2b-d7ae-4813-9dcd-8c6720f5295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c48f2b-d7ae-4813-9dcd-8c6720f5295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entificador persistente" ma:description="Mantener el identificador al agregar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556C2F-615E-4680-A42C-5019F969B512}">
  <ds:schemaRefs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0dc48f2b-d7ae-4813-9dcd-8c6720f52952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7FC8777-B132-4E70-9CC8-D2B04CFF31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CAC09B-1049-4091-B13D-51E7C7156DE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EDD2DE3E-A821-4B07-93B6-FCB1207FF9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c48f2b-d7ae-4813-9dcd-8c6720f529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23024</TotalTime>
  <Words>494</Words>
  <Application>Microsoft Office PowerPoint</Application>
  <PresentationFormat>Presentación en pantalla (4:3)</PresentationFormat>
  <Paragraphs>46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patricia</dc:creator>
  <cp:lastModifiedBy>Diego</cp:lastModifiedBy>
  <cp:revision>3662</cp:revision>
  <dcterms:created xsi:type="dcterms:W3CDTF">2013-04-05T14:52:44Z</dcterms:created>
  <dcterms:modified xsi:type="dcterms:W3CDTF">2015-04-07T02:00:46Z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7829e855-21c0-4a27-ab42-53fb2e998f4b</vt:lpwstr>
  </property>
  <property fmtid="{D5CDD505-2E9C-101B-9397-08002B2CF9AE}" pid="3" name="ContentTypeId">
    <vt:lpwstr>0x010100C095E4512E05334AAFAF36603319C553</vt:lpwstr>
  </property>
</Properties>
</file>