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1"/>
  </p:notesMasterIdLst>
  <p:sldIdLst>
    <p:sldId id="466" r:id="rId6"/>
    <p:sldId id="498" r:id="rId7"/>
    <p:sldId id="506" r:id="rId8"/>
    <p:sldId id="507" r:id="rId9"/>
    <p:sldId id="501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NA MARCELA RESTREPO TOBÓN" initials="DMRT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277A"/>
    <a:srgbClr val="FFD537"/>
    <a:srgbClr val="00A9D7"/>
    <a:srgbClr val="00923E"/>
    <a:srgbClr val="CF1F20"/>
    <a:srgbClr val="77368B"/>
    <a:srgbClr val="E74622"/>
    <a:srgbClr val="FF5100"/>
    <a:srgbClr val="00A48B"/>
    <a:srgbClr val="F18C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59" autoAdjust="0"/>
    <p:restoredTop sz="98148" autoAdjust="0"/>
  </p:normalViewPr>
  <p:slideViewPr>
    <p:cSldViewPr>
      <p:cViewPr varScale="1">
        <p:scale>
          <a:sx n="74" d="100"/>
          <a:sy n="74" d="100"/>
        </p:scale>
        <p:origin x="-130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7348E-BC6B-41A4-B2A2-B7B4632D96ED}" type="datetimeFigureOut">
              <a:rPr lang="es-ES" smtClean="0"/>
              <a:pPr/>
              <a:t>08/05/2015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A292C-731F-45BB-A364-DB776F0BEBA2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6038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 smtClean="0"/>
              <a:t>Introducción:</a:t>
            </a:r>
            <a:r>
              <a:rPr lang="es-ES" dirty="0" smtClean="0"/>
              <a:t> escrito</a:t>
            </a:r>
            <a:r>
              <a:rPr lang="es-ES" baseline="0" dirty="0" smtClean="0"/>
              <a:t> que da la bienvenida al estudiante y le da una idea acerca de los aprendizajes que va a adquirir en el desarrollo de la lección.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A292C-731F-45BB-A364-DB776F0BEBA2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7496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 smtClean="0"/>
              <a:t>Contenido temático: </a:t>
            </a:r>
            <a:r>
              <a:rPr lang="es-ES" b="0" dirty="0" smtClean="0"/>
              <a:t>desde este apartado comienza a presentars</a:t>
            </a:r>
            <a:r>
              <a:rPr lang="es-ES" b="0" baseline="0" dirty="0" smtClean="0"/>
              <a:t>e </a:t>
            </a:r>
            <a:r>
              <a:rPr lang="es-ES" b="0" dirty="0" smtClean="0"/>
              <a:t>los</a:t>
            </a:r>
            <a:r>
              <a:rPr lang="es-ES" b="0" baseline="0" dirty="0" smtClean="0"/>
              <a:t> conceptos que conforman la lección (textos, gráficos, tablas y otros) en aras a la adquisición de elementos teóricos que sirvan de base para la posterior realización de las actividades. Su desarrollo (contenido temático) se da a partir de instrucciones que tienen como objetivo guiar al estudiante en su interacción con el contenido.</a:t>
            </a:r>
          </a:p>
          <a:p>
            <a:endParaRPr lang="es-ES" b="1" baseline="0" dirty="0" smtClean="0"/>
          </a:p>
          <a:p>
            <a:r>
              <a:rPr lang="es-ES" b="1" baseline="0" dirty="0" smtClean="0"/>
              <a:t>Texto alternativo: </a:t>
            </a:r>
            <a:r>
              <a:rPr lang="es-ES" b="0" baseline="0" dirty="0" smtClean="0"/>
              <a:t>descripción general de cada una de las imágenes que acompañan la presentación de los contenidos en las diapositivas.</a:t>
            </a:r>
          </a:p>
          <a:p>
            <a:r>
              <a:rPr lang="es-ES" b="1" baseline="0" dirty="0" smtClean="0"/>
              <a:t>Instrucciones DW: </a:t>
            </a:r>
            <a:r>
              <a:rPr lang="es-ES" b="0" baseline="0" dirty="0" smtClean="0"/>
              <a:t>grupo de acciones que el DM le indica al DW y que éste último debe tener en cuenta al momento de realizar los desarrollos.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A292C-731F-45BB-A364-DB776F0BEBA2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773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 smtClean="0"/>
              <a:t>Contenido temático: </a:t>
            </a:r>
            <a:r>
              <a:rPr lang="es-ES" b="0" dirty="0" smtClean="0"/>
              <a:t>desde este apartado comienza a presentars</a:t>
            </a:r>
            <a:r>
              <a:rPr lang="es-ES" b="0" baseline="0" dirty="0" smtClean="0"/>
              <a:t>e </a:t>
            </a:r>
            <a:r>
              <a:rPr lang="es-ES" b="0" dirty="0" smtClean="0"/>
              <a:t>los</a:t>
            </a:r>
            <a:r>
              <a:rPr lang="es-ES" b="0" baseline="0" dirty="0" smtClean="0"/>
              <a:t> conceptos que conforman la lección (textos, gráficos, tablas y otros) en aras a la adquisición de elementos teóricos que sirvan de base para la posterior realización de las actividades. Su desarrollo (contenido temático) se da a partir de instrucciones que tienen como objetivo guiar al estudiante en su interacción con el contenido.</a:t>
            </a:r>
          </a:p>
          <a:p>
            <a:endParaRPr lang="es-ES" b="1" baseline="0" dirty="0" smtClean="0"/>
          </a:p>
          <a:p>
            <a:r>
              <a:rPr lang="es-ES" b="1" baseline="0" dirty="0" smtClean="0"/>
              <a:t>Texto alternativo: </a:t>
            </a:r>
            <a:r>
              <a:rPr lang="es-ES" b="0" baseline="0" dirty="0" smtClean="0"/>
              <a:t>descripción general de cada una de las imágenes que acompañan la presentación de los contenidos en las diapositivas.</a:t>
            </a:r>
          </a:p>
          <a:p>
            <a:r>
              <a:rPr lang="es-ES" b="1" baseline="0" dirty="0" smtClean="0"/>
              <a:t>Instrucciones DW: </a:t>
            </a:r>
            <a:r>
              <a:rPr lang="es-ES" b="0" baseline="0" dirty="0" smtClean="0"/>
              <a:t>grupo de acciones que el DM le indica al DW y que éste último debe tener en cuenta al momento de realizar los desarrollos.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A292C-731F-45BB-A364-DB776F0BEBA2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773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 smtClean="0"/>
              <a:t>Contenido temático: </a:t>
            </a:r>
            <a:r>
              <a:rPr lang="es-ES" b="0" dirty="0" smtClean="0"/>
              <a:t>desde este apartado comienza a presentars</a:t>
            </a:r>
            <a:r>
              <a:rPr lang="es-ES" b="0" baseline="0" dirty="0" smtClean="0"/>
              <a:t>e </a:t>
            </a:r>
            <a:r>
              <a:rPr lang="es-ES" b="0" dirty="0" smtClean="0"/>
              <a:t>los</a:t>
            </a:r>
            <a:r>
              <a:rPr lang="es-ES" b="0" baseline="0" dirty="0" smtClean="0"/>
              <a:t> conceptos que conforman la lección (textos, gráficos, tablas y otros) en aras a la adquisición de elementos teóricos que sirvan de base para la posterior realización de las actividades. Su desarrollo (contenido temático) se da a partir de instrucciones que tienen como objetivo guiar al estudiante en su interacción con el contenido.</a:t>
            </a:r>
          </a:p>
          <a:p>
            <a:endParaRPr lang="es-ES" b="1" baseline="0" dirty="0" smtClean="0"/>
          </a:p>
          <a:p>
            <a:r>
              <a:rPr lang="es-ES" b="1" baseline="0" dirty="0" smtClean="0"/>
              <a:t>Texto alternativo: </a:t>
            </a:r>
            <a:r>
              <a:rPr lang="es-ES" b="0" baseline="0" dirty="0" smtClean="0"/>
              <a:t>descripción general de cada una de las imágenes que acompañan la presentación de los contenidos en las diapositivas.</a:t>
            </a:r>
          </a:p>
          <a:p>
            <a:r>
              <a:rPr lang="es-ES" b="1" baseline="0" dirty="0" smtClean="0"/>
              <a:t>Instrucciones DW: </a:t>
            </a:r>
            <a:r>
              <a:rPr lang="es-ES" b="0" baseline="0" dirty="0" smtClean="0"/>
              <a:t>grupo de acciones que el DM le indica al DW y que éste último debe tener en cuenta al momento de realizar los desarrollos.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A292C-731F-45BB-A364-DB776F0BEBA2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773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 smtClean="0"/>
              <a:t>Contenido temático: </a:t>
            </a:r>
            <a:r>
              <a:rPr lang="es-ES" b="0" dirty="0" smtClean="0"/>
              <a:t>desde este apartado comienza a presentars</a:t>
            </a:r>
            <a:r>
              <a:rPr lang="es-ES" b="0" baseline="0" dirty="0" smtClean="0"/>
              <a:t>e </a:t>
            </a:r>
            <a:r>
              <a:rPr lang="es-ES" b="0" dirty="0" smtClean="0"/>
              <a:t>los</a:t>
            </a:r>
            <a:r>
              <a:rPr lang="es-ES" b="0" baseline="0" dirty="0" smtClean="0"/>
              <a:t> conceptos que conforman la lección (textos, gráficos, tablas y otros) en aras a la adquisición de elementos teóricos que sirvan de base para la posterior realización de las actividades. Su desarrollo (contenido temático) se da a partir de instrucciones que tienen como objetivo guiar al estudiante en su interacción con el contenido.</a:t>
            </a:r>
          </a:p>
          <a:p>
            <a:endParaRPr lang="es-ES" b="1" baseline="0" dirty="0" smtClean="0"/>
          </a:p>
          <a:p>
            <a:r>
              <a:rPr lang="es-ES" b="1" baseline="0" dirty="0" smtClean="0"/>
              <a:t>Texto alternativo: </a:t>
            </a:r>
            <a:r>
              <a:rPr lang="es-ES" b="0" baseline="0" dirty="0" smtClean="0"/>
              <a:t>descripción general de cada una de las imágenes que acompañan la presentación de los contenidos en las diapositivas.</a:t>
            </a:r>
          </a:p>
          <a:p>
            <a:r>
              <a:rPr lang="es-ES" b="1" baseline="0" dirty="0" smtClean="0"/>
              <a:t>Instrucciones DW: </a:t>
            </a:r>
            <a:r>
              <a:rPr lang="es-ES" b="0" baseline="0" dirty="0" smtClean="0"/>
              <a:t>grupo de acciones que el DM le indica al DW y que éste último debe tener en cuenta al momento de realizar los desarrollos.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A292C-731F-45BB-A364-DB776F0BEBA2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773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0330-9EE6-4279-A589-61785898B17C}" type="datetimeFigureOut">
              <a:rPr lang="es-ES" smtClean="0"/>
              <a:pPr/>
              <a:t>08/05/2015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CD97-9A41-4FEE-807E-77170738614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0330-9EE6-4279-A589-61785898B17C}" type="datetimeFigureOut">
              <a:rPr lang="es-ES" smtClean="0"/>
              <a:pPr/>
              <a:t>08/05/2015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CD97-9A41-4FEE-807E-77170738614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0330-9EE6-4279-A589-61785898B17C}" type="datetimeFigureOut">
              <a:rPr lang="es-ES" smtClean="0"/>
              <a:pPr/>
              <a:t>08/05/2015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CD97-9A41-4FEE-807E-77170738614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0330-9EE6-4279-A589-61785898B17C}" type="datetimeFigureOut">
              <a:rPr lang="es-ES" smtClean="0"/>
              <a:pPr/>
              <a:t>08/05/2015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CD97-9A41-4FEE-807E-77170738614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0330-9EE6-4279-A589-61785898B17C}" type="datetimeFigureOut">
              <a:rPr lang="es-ES" smtClean="0"/>
              <a:pPr/>
              <a:t>08/05/2015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CD97-9A41-4FEE-807E-77170738614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0330-9EE6-4279-A589-61785898B17C}" type="datetimeFigureOut">
              <a:rPr lang="es-ES" smtClean="0"/>
              <a:pPr/>
              <a:t>08/05/2015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CD97-9A41-4FEE-807E-77170738614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0330-9EE6-4279-A589-61785898B17C}" type="datetimeFigureOut">
              <a:rPr lang="es-ES" smtClean="0"/>
              <a:pPr/>
              <a:t>08/05/2015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CD97-9A41-4FEE-807E-77170738614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0330-9EE6-4279-A589-61785898B17C}" type="datetimeFigureOut">
              <a:rPr lang="es-ES" smtClean="0"/>
              <a:pPr/>
              <a:t>08/05/2015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CD97-9A41-4FEE-807E-77170738614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0330-9EE6-4279-A589-61785898B17C}" type="datetimeFigureOut">
              <a:rPr lang="es-ES" smtClean="0"/>
              <a:pPr/>
              <a:t>08/05/2015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CD97-9A41-4FEE-807E-77170738614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0330-9EE6-4279-A589-61785898B17C}" type="datetimeFigureOut">
              <a:rPr lang="es-ES" smtClean="0"/>
              <a:pPr/>
              <a:t>08/05/2015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CD97-9A41-4FEE-807E-77170738614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0330-9EE6-4279-A589-61785898B17C}" type="datetimeFigureOut">
              <a:rPr lang="es-ES" smtClean="0"/>
              <a:pPr/>
              <a:t>08/05/2015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CD97-9A41-4FEE-807E-77170738614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60330-9EE6-4279-A589-61785898B17C}" type="datetimeFigureOut">
              <a:rPr lang="es-ES" smtClean="0"/>
              <a:pPr/>
              <a:t>08/05/2015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8CD97-9A41-4FEE-807E-77170738614F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8915400" y="1993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ubtítulo"/>
          <p:cNvSpPr txBox="1">
            <a:spLocks/>
          </p:cNvSpPr>
          <p:nvPr/>
        </p:nvSpPr>
        <p:spPr>
          <a:xfrm>
            <a:off x="17501" y="3212976"/>
            <a:ext cx="5734012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Verdana" pitchFamily="34" charset="0"/>
                <a:cs typeface="Arial"/>
              </a:rPr>
              <a:t>Student’s name:</a:t>
            </a:r>
          </a:p>
          <a:p>
            <a:endParaRPr lang="es-ES" sz="1600" b="1" spc="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Verdana" pitchFamily="34" charset="0"/>
              <a:cs typeface="Arial"/>
            </a:endParaRPr>
          </a:p>
          <a:p>
            <a:endParaRPr lang="es-ES" sz="1600" b="1" spc="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Verdana" pitchFamily="34" charset="0"/>
              <a:cs typeface="Arial"/>
            </a:endParaRPr>
          </a:p>
          <a:p>
            <a:endParaRPr lang="en-US" sz="1600" b="1" spc="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598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Subtítulo"/>
          <p:cNvSpPr txBox="1">
            <a:spLocks/>
          </p:cNvSpPr>
          <p:nvPr/>
        </p:nvSpPr>
        <p:spPr>
          <a:xfrm>
            <a:off x="1691680" y="1412776"/>
            <a:ext cx="5734012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600" b="1" spc="3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-13314" y="1602606"/>
            <a:ext cx="9144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 our daily routine we use imperative sentences, but sometimes we do not realize we are using them.</a:t>
            </a:r>
            <a:endParaRPr lang="en-US" sz="13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es-CO" sz="1200" dirty="0"/>
          </a:p>
          <a:p>
            <a:pPr algn="just"/>
            <a:r>
              <a:rPr lang="en-US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ACTIVITY.       	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Read the situations, and then write 3 suggestions, orders, invitations…for each of them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just"/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Download: </a:t>
            </a:r>
            <a:r>
              <a:rPr lang="en-US" sz="12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crossing the street video</a:t>
            </a:r>
            <a:endParaRPr lang="en-US" sz="1200" u="sn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160782"/>
              </p:ext>
            </p:extLst>
          </p:nvPr>
        </p:nvGraphicFramePr>
        <p:xfrm>
          <a:off x="-16799" y="2615104"/>
          <a:ext cx="9130684" cy="4089439"/>
        </p:xfrm>
        <a:graphic>
          <a:graphicData uri="http://schemas.openxmlformats.org/drawingml/2006/table">
            <a:tbl>
              <a:tblPr/>
              <a:tblGrid>
                <a:gridCol w="260127"/>
                <a:gridCol w="1296554"/>
                <a:gridCol w="1502695"/>
                <a:gridCol w="1567317"/>
                <a:gridCol w="1501057"/>
                <a:gridCol w="1501057"/>
                <a:gridCol w="1501877"/>
              </a:tblGrid>
              <a:tr h="243722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IMPERATIVE SENTENCES</a:t>
                      </a:r>
                      <a:endParaRPr lang="es-CO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8983" marR="58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8818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Give orders</a:t>
                      </a:r>
                      <a:endParaRPr lang="es-CO" sz="14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8983" marR="58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Give directions</a:t>
                      </a:r>
                      <a:endParaRPr lang="es-CO" sz="14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8983" marR="58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Make requests (please)</a:t>
                      </a:r>
                      <a:endParaRPr lang="es-CO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8983" marR="58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Give advice</a:t>
                      </a:r>
                      <a:endParaRPr lang="es-CO" sz="14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8983" marR="58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Give warming</a:t>
                      </a:r>
                      <a:endParaRPr lang="es-CO" sz="14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8983" marR="58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Invite someone</a:t>
                      </a:r>
                      <a:endParaRPr lang="es-CO" sz="14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8983" marR="58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1193456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Somebody is having a bad behavior in a chat</a:t>
                      </a:r>
                      <a:endParaRPr lang="es-CO" sz="14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8983" marR="58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 child needs to cross the street, but he doesn’t know how to do it.</a:t>
                      </a:r>
                      <a:endParaRPr lang="es-CO" sz="14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8983" marR="58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You need to keep in touch with </a:t>
                      </a:r>
                      <a:r>
                        <a:rPr lang="en-US" sz="14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your </a:t>
                      </a:r>
                      <a:r>
                        <a:rPr lang="en-US" sz="14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teacher now to make a socialization process</a:t>
                      </a:r>
                      <a:endParaRPr lang="es-CO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8983" marR="58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Your female best friend is in trouble, she is pregnant, and nobody else knows.</a:t>
                      </a:r>
                      <a:endParaRPr lang="es-CO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8983" marR="58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You want to leave at the weekend, but your parents will be worried, so they say  you:</a:t>
                      </a:r>
                      <a:endParaRPr lang="es-CO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8983" marR="58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You are in love, and you are having a date for first time:</a:t>
                      </a:r>
                      <a:endParaRPr lang="es-CO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8983" marR="58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191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i="1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Use vocabulary according to this situation</a:t>
                      </a:r>
                      <a:endParaRPr lang="es-CO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8983" marR="58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Watch </a:t>
                      </a:r>
                      <a:r>
                        <a:rPr lang="en-US" sz="1400" i="1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next video and use those verbs</a:t>
                      </a:r>
                      <a:endParaRPr lang="es-CO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1400" i="1" dirty="0" smtClean="0">
                        <a:solidFill>
                          <a:srgbClr val="FF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O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8983" marR="58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i="1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How do you ask your teacher politely to have a communication?</a:t>
                      </a:r>
                      <a:endParaRPr lang="es-CO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8983" marR="58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i="1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Try to look for a solution, help her with her decisions </a:t>
                      </a:r>
                      <a:endParaRPr lang="es-CO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8983" marR="58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i="1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Which warnings do they make you?</a:t>
                      </a:r>
                      <a:endParaRPr lang="es-CO" sz="14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8983" marR="58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i="1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For inviting you use: “Let’s”</a:t>
                      </a:r>
                      <a:endParaRPr lang="es-CO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i="1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“don’t let’s”</a:t>
                      </a:r>
                      <a:endParaRPr lang="es-CO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“Let’s go”.</a:t>
                      </a:r>
                      <a:endParaRPr lang="es-CO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8983" marR="58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74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CO" sz="1200" dirty="0" smtClean="0"/>
                        <a:t>1</a:t>
                      </a:r>
                      <a:endParaRPr lang="es-CO" sz="1200" dirty="0"/>
                    </a:p>
                  </a:txBody>
                  <a:tcPr marL="58983" marR="58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CO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8983" marR="58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CO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8983" marR="58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CO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8983" marR="58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CO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8983" marR="58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CO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8983" marR="58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CO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8983" marR="58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74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CO" sz="1200" dirty="0" smtClean="0"/>
                        <a:t>2</a:t>
                      </a:r>
                      <a:endParaRPr lang="es-CO" sz="1200" dirty="0"/>
                    </a:p>
                  </a:txBody>
                  <a:tcPr marL="58983" marR="58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CO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8983" marR="58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CO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8983" marR="58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CO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8983" marR="58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CO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8983" marR="58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CO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8983" marR="58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CO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8983" marR="58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74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CO" sz="1200" dirty="0" smtClean="0"/>
                        <a:t>3</a:t>
                      </a:r>
                      <a:endParaRPr lang="es-CO" sz="1200" dirty="0"/>
                    </a:p>
                  </a:txBody>
                  <a:tcPr marL="58983" marR="58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CO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8983" marR="58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CO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8983" marR="58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CO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8983" marR="58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CO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8983" marR="58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CO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8983" marR="58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CO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8983" marR="58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_Crossing_The_Street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95736" y="4941168"/>
            <a:ext cx="847682" cy="63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8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Subtítulo"/>
          <p:cNvSpPr txBox="1">
            <a:spLocks/>
          </p:cNvSpPr>
          <p:nvPr/>
        </p:nvSpPr>
        <p:spPr>
          <a:xfrm>
            <a:off x="1691680" y="1412776"/>
            <a:ext cx="5734012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600" b="1" spc="3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-13314" y="1772816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We can describe our personal information by using different verb tenses.</a:t>
            </a:r>
            <a:endParaRPr lang="en-US" sz="1400" dirty="0"/>
          </a:p>
          <a:p>
            <a:endParaRPr lang="en-US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n-US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ACTIVITY.</a:t>
            </a: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Read the next biography and then write your own by using different verbs tenses, specially the present perfect one.</a:t>
            </a:r>
            <a:r>
              <a:rPr lang="en-US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endParaRPr lang="en-US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553818"/>
              </p:ext>
            </p:extLst>
          </p:nvPr>
        </p:nvGraphicFramePr>
        <p:xfrm>
          <a:off x="274210" y="3157811"/>
          <a:ext cx="8568952" cy="3054295"/>
        </p:xfrm>
        <a:graphic>
          <a:graphicData uri="http://schemas.openxmlformats.org/drawingml/2006/table">
            <a:tbl>
              <a:tblPr/>
              <a:tblGrid>
                <a:gridCol w="1977748"/>
                <a:gridCol w="6591204"/>
              </a:tblGrid>
              <a:tr h="25045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MY LIFE</a:t>
                      </a:r>
                      <a:endParaRPr lang="es-CO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543" marR="59543" marT="0" marB="0">
                    <a:lnL w="66675" cap="flat" cmpd="dbl" algn="ctr">
                      <a:solidFill>
                        <a:srgbClr val="B6DD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B6DD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B6DD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7738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543" marR="59543" marT="0" marB="0">
                    <a:lnL w="66675" cap="flat" cmpd="dbl" algn="ctr">
                      <a:solidFill>
                        <a:srgbClr val="B6DD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6675" cap="flat" cmpd="dbl" algn="ctr">
                      <a:solidFill>
                        <a:srgbClr val="B6DD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I </a:t>
                      </a:r>
                      <a:r>
                        <a:rPr lang="en-US" sz="16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have been a good student. </a:t>
                      </a:r>
                      <a:endParaRPr lang="es-CO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I have studied in different schools, and Ciberschool has been a very nice experience.</a:t>
                      </a:r>
                      <a:endParaRPr lang="es-CO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I have lived in a big city with my parents; they have lived happily married for 35 years.</a:t>
                      </a:r>
                      <a:endParaRPr lang="es-CO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I have one brother and one sister. My brother has been a teacher and my sister has worked as a secretary.</a:t>
                      </a:r>
                      <a:endParaRPr lang="es-CO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I haven’t married because I haven’t had the opportunity to have a good job, but I’m studying to be an excellent professional.</a:t>
                      </a:r>
                      <a:endParaRPr lang="es-CO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My life has been pleasant because I have had a great family and wonderful friends. They have taught me how to enjoy every day. </a:t>
                      </a:r>
                      <a:endParaRPr lang="es-CO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543" marR="59543" marT="0" marB="0">
                    <a:lnL>
                      <a:noFill/>
                    </a:lnL>
                    <a:lnR w="66675" cap="flat" cmpd="dbl" algn="ctr">
                      <a:solidFill>
                        <a:srgbClr val="B6DD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6675" cap="flat" cmpd="dbl" algn="ctr">
                      <a:solidFill>
                        <a:srgbClr val="B6DD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Imagen 3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573016"/>
            <a:ext cx="1218369" cy="2492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403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Subtítulo"/>
          <p:cNvSpPr txBox="1">
            <a:spLocks/>
          </p:cNvSpPr>
          <p:nvPr/>
        </p:nvSpPr>
        <p:spPr>
          <a:xfrm>
            <a:off x="1691680" y="1412776"/>
            <a:ext cx="5734012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600" b="1" spc="3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99071"/>
              </p:ext>
            </p:extLst>
          </p:nvPr>
        </p:nvGraphicFramePr>
        <p:xfrm>
          <a:off x="274210" y="2132857"/>
          <a:ext cx="8568952" cy="4079250"/>
        </p:xfrm>
        <a:graphic>
          <a:graphicData uri="http://schemas.openxmlformats.org/drawingml/2006/table">
            <a:tbl>
              <a:tblPr/>
              <a:tblGrid>
                <a:gridCol w="1977748"/>
                <a:gridCol w="6591204"/>
              </a:tblGrid>
              <a:tr h="37451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MY LIFE</a:t>
                      </a:r>
                      <a:endParaRPr lang="es-CO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543" marR="59543" marT="0" marB="0">
                    <a:lnL w="66675" cap="flat" cmpd="dbl" algn="ctr">
                      <a:solidFill>
                        <a:srgbClr val="B6DD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B6DD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B6DD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7047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dirty="0" smtClean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dirty="0" smtClean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dirty="0" smtClean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My photo </a:t>
                      </a:r>
                      <a:endParaRPr lang="en-US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543" marR="59543" marT="0" marB="0">
                    <a:lnL w="66675" cap="flat" cmpd="dbl" algn="ctr">
                      <a:solidFill>
                        <a:srgbClr val="B6DD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6675" cap="flat" cmpd="dbl" algn="ctr">
                      <a:solidFill>
                        <a:srgbClr val="B6DD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I </a:t>
                      </a:r>
                      <a:r>
                        <a:rPr lang="en-US" sz="16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have been a good student. </a:t>
                      </a:r>
                      <a:endParaRPr lang="es-CO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CO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543" marR="59543" marT="0" marB="0">
                    <a:lnL>
                      <a:noFill/>
                    </a:lnL>
                    <a:lnR w="66675" cap="flat" cmpd="dbl" algn="ctr">
                      <a:solidFill>
                        <a:srgbClr val="B6DD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6675" cap="flat" cmpd="dbl" algn="ctr">
                      <a:solidFill>
                        <a:srgbClr val="B6DD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780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Subtítulo"/>
          <p:cNvSpPr txBox="1">
            <a:spLocks/>
          </p:cNvSpPr>
          <p:nvPr/>
        </p:nvSpPr>
        <p:spPr>
          <a:xfrm>
            <a:off x="1691680" y="1412776"/>
            <a:ext cx="5734012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600" b="1" spc="3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5" name="0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76872"/>
            <a:ext cx="1581150" cy="3810000"/>
          </a:xfrm>
          <a:prstGeom prst="rect">
            <a:avLst/>
          </a:prstGeom>
        </p:spPr>
      </p:pic>
      <p:sp>
        <p:nvSpPr>
          <p:cNvPr id="2" name="1 Llamada rectangular"/>
          <p:cNvSpPr/>
          <p:nvPr/>
        </p:nvSpPr>
        <p:spPr>
          <a:xfrm>
            <a:off x="4139952" y="2708920"/>
            <a:ext cx="1659210" cy="1116124"/>
          </a:xfrm>
          <a:prstGeom prst="wedgeRectCallout">
            <a:avLst>
              <a:gd name="adj1" fmla="val -79677"/>
              <a:gd name="adj2" fmla="val -50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Congratulations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33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dc48f2b-d7ae-4813-9dcd-8c6720f52952">U2C2NX0HG1XT-441-52358</_dlc_DocId>
    <_dlc_DocIdUrl xmlns="0dc48f2b-d7ae-4813-9dcd-8c6720f52952">
      <Url>http://intranet.ucn.edu.co/cibercolegio/gacademica/_layouts/DocIdRedir.aspx?ID=U2C2NX0HG1XT-441-52358</Url>
      <Description>U2C2NX0HG1XT-441-52358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095E4512E05334AAFAF36603319C553" ma:contentTypeVersion="6" ma:contentTypeDescription="Crear nuevo documento." ma:contentTypeScope="" ma:versionID="b035555069adeb9a55c9b73820d7c8f7">
  <xsd:schema xmlns:xsd="http://www.w3.org/2001/XMLSchema" xmlns:xs="http://www.w3.org/2001/XMLSchema" xmlns:p="http://schemas.microsoft.com/office/2006/metadata/properties" xmlns:ns2="0dc48f2b-d7ae-4813-9dcd-8c6720f52952" targetNamespace="http://schemas.microsoft.com/office/2006/metadata/properties" ma:root="true" ma:fieldsID="2833b8234d44fb96a27ae162bb5c7772" ns2:_="">
    <xsd:import namespace="0dc48f2b-d7ae-4813-9dcd-8c6720f5295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c48f2b-d7ae-4813-9dcd-8c6720f5295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entificador persistente" ma:description="Mantener el identificador al agregar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556C2F-615E-4680-A42C-5019F969B512}">
  <ds:schemaRefs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0dc48f2b-d7ae-4813-9dcd-8c6720f52952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7FC8777-B132-4E70-9CC8-D2B04CFF31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CAC09B-1049-4091-B13D-51E7C7156DE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EDD2DE3E-A821-4B07-93B6-FCB1207FF9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c48f2b-d7ae-4813-9dcd-8c6720f529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24808</TotalTime>
  <Words>877</Words>
  <Application>Microsoft Office PowerPoint</Application>
  <PresentationFormat>Presentación en pantalla (4:3)</PresentationFormat>
  <Paragraphs>69</Paragraphs>
  <Slides>5</Slides>
  <Notes>5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patricia</dc:creator>
  <cp:lastModifiedBy>Diego</cp:lastModifiedBy>
  <cp:revision>3702</cp:revision>
  <dcterms:created xsi:type="dcterms:W3CDTF">2013-04-05T14:52:44Z</dcterms:created>
  <dcterms:modified xsi:type="dcterms:W3CDTF">2015-05-08T16:04:42Z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7829e855-21c0-4a27-ab42-53fb2e998f4b</vt:lpwstr>
  </property>
  <property fmtid="{D5CDD505-2E9C-101B-9397-08002B2CF9AE}" pid="3" name="ContentTypeId">
    <vt:lpwstr>0x010100C095E4512E05334AAFAF36603319C553</vt:lpwstr>
  </property>
</Properties>
</file>