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1"/>
  </p:notesMasterIdLst>
  <p:sldIdLst>
    <p:sldId id="466" r:id="rId6"/>
    <p:sldId id="498" r:id="rId7"/>
    <p:sldId id="503" r:id="rId8"/>
    <p:sldId id="499" r:id="rId9"/>
    <p:sldId id="501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MARCELA RESTREPO TOBÓN" initials="DMR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277A"/>
    <a:srgbClr val="FFD537"/>
    <a:srgbClr val="00A9D7"/>
    <a:srgbClr val="00923E"/>
    <a:srgbClr val="CF1F20"/>
    <a:srgbClr val="77368B"/>
    <a:srgbClr val="E74622"/>
    <a:srgbClr val="FF5100"/>
    <a:srgbClr val="00A48B"/>
    <a:srgbClr val="F18C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59" autoAdjust="0"/>
    <p:restoredTop sz="98148" autoAdjust="0"/>
  </p:normalViewPr>
  <p:slideViewPr>
    <p:cSldViewPr>
      <p:cViewPr varScale="1">
        <p:scale>
          <a:sx n="74" d="100"/>
          <a:sy n="74" d="100"/>
        </p:scale>
        <p:origin x="-13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7348E-BC6B-41A4-B2A2-B7B4632D96ED}" type="datetimeFigureOut">
              <a:rPr lang="es-ES" smtClean="0"/>
              <a:pPr/>
              <a:t>11/03/2015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A292C-731F-45BB-A364-DB776F0BEB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603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Introducción:</a:t>
            </a:r>
            <a:r>
              <a:rPr lang="es-ES" dirty="0" smtClean="0"/>
              <a:t> escrito</a:t>
            </a:r>
            <a:r>
              <a:rPr lang="es-ES" baseline="0" dirty="0" smtClean="0"/>
              <a:t> que da la bienvenida al estudiante y le da una idea acerca de los aprendizajes que va a adquirir en el desarrollo de la lección.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7496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11/03/2015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11/03/2015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11/03/2015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11/03/2015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11/03/2015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11/03/2015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11/03/2015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11/03/2015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11/03/2015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11/03/2015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11/03/2015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60330-9EE6-4279-A589-61785898B17C}" type="datetimeFigureOut">
              <a:rPr lang="es-ES" smtClean="0"/>
              <a:pPr/>
              <a:t>11/03/2015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915400" y="1993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kizclub.com/storytime/wanabe/wanabe1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 txBox="1">
            <a:spLocks/>
          </p:cNvSpPr>
          <p:nvPr/>
        </p:nvSpPr>
        <p:spPr>
          <a:xfrm>
            <a:off x="17501" y="32129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Verdana" pitchFamily="34" charset="0"/>
                <a:cs typeface="Arial"/>
              </a:rPr>
              <a:t>Student’s name:</a:t>
            </a:r>
          </a:p>
          <a:p>
            <a:endParaRPr lang="es-E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s-ES" sz="1600" b="1" spc="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n-U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598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854577"/>
              </p:ext>
            </p:extLst>
          </p:nvPr>
        </p:nvGraphicFramePr>
        <p:xfrm>
          <a:off x="-13314" y="2708920"/>
          <a:ext cx="9157314" cy="3883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094"/>
                <a:gridCol w="1476985"/>
                <a:gridCol w="664644"/>
                <a:gridCol w="2806272"/>
                <a:gridCol w="1414100"/>
                <a:gridCol w="15262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Name </a:t>
                      </a:r>
                      <a:endParaRPr lang="en-US" sz="1400" noProof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Relationship  </a:t>
                      </a:r>
                      <a:endParaRPr lang="en-US" sz="1400" noProof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Age </a:t>
                      </a:r>
                      <a:endParaRPr lang="en-US" sz="1400" noProof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noProof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Place and date of birth</a:t>
                      </a:r>
                      <a:endParaRPr lang="en-US" sz="1400" noProof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Hobby </a:t>
                      </a:r>
                      <a:endParaRPr lang="en-US" sz="1400" noProof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Occupation </a:t>
                      </a:r>
                      <a:endParaRPr lang="en-US" sz="1400" noProof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300" noProof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Cindy</a:t>
                      </a:r>
                      <a:r>
                        <a:rPr lang="en-US" sz="1300" baseline="0" noProof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endParaRPr lang="en-US" sz="1300" noProof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300" noProof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Sister </a:t>
                      </a:r>
                      <a:endParaRPr lang="en-US" sz="1300" noProof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300" noProof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</a:t>
                      </a:r>
                      <a:endParaRPr lang="en-US" sz="1300" noProof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300" noProof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Bogotá,</a:t>
                      </a:r>
                      <a:r>
                        <a:rPr lang="en-US" sz="1300" baseline="0" noProof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January 22nd – 2001 </a:t>
                      </a:r>
                      <a:endParaRPr lang="en-US" sz="1300" noProof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300" noProof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Reading</a:t>
                      </a:r>
                      <a:r>
                        <a:rPr lang="en-US" sz="1300" baseline="0" noProof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endParaRPr lang="en-US" sz="1300" noProof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300" noProof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Student </a:t>
                      </a:r>
                      <a:endParaRPr lang="en-US" sz="1300" noProof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endParaRPr lang="es-CO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endParaRPr lang="es-CO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endParaRPr lang="es-CO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endParaRPr lang="es-CO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endParaRPr lang="es-CO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endParaRPr lang="es-CO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endParaRPr lang="es-CO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endParaRPr lang="es-CO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endParaRPr lang="es-CO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endParaRPr lang="es-CO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endParaRPr lang="es-CO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endParaRPr lang="es-CO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endParaRPr lang="es-CO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endParaRPr lang="es-CO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endParaRPr lang="es-CO" sz="14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endParaRPr lang="es-CO" sz="14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endParaRPr lang="es-CO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endParaRPr lang="es-CO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endParaRPr lang="es-CO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endParaRPr lang="es-CO" sz="14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endParaRPr lang="es-CO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endParaRPr lang="es-CO" sz="14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endParaRPr lang="es-CO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endParaRPr lang="es-CO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endParaRPr lang="es-CO" sz="14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endParaRPr lang="es-CO" sz="14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endParaRPr lang="es-CO" sz="14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endParaRPr lang="es-CO" sz="14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endParaRPr lang="es-CO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endParaRPr lang="es-CO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-13314" y="1772816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Let’s ask our family members about their most relevant personal information.</a:t>
            </a:r>
          </a:p>
          <a:p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Complete the next chart by writing some information of your family members</a:t>
            </a:r>
            <a:r>
              <a:rPr lang="es-CO" dirty="0" smtClean="0"/>
              <a:t>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176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My family members have different occupations. Some of them work as teachers, doctors,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sport players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secretaries, etc. </a:t>
            </a:r>
          </a:p>
          <a:p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     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Write the occupations according to the images.</a:t>
            </a:r>
            <a:endParaRPr lang="en-US" dirty="0"/>
          </a:p>
        </p:txBody>
      </p:sp>
      <p:pic>
        <p:nvPicPr>
          <p:cNvPr id="5" name="4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843" y="4775327"/>
            <a:ext cx="1413707" cy="1477007"/>
          </a:xfrm>
          <a:prstGeom prst="rect">
            <a:avLst/>
          </a:prstGeom>
        </p:spPr>
      </p:pic>
      <p:pic>
        <p:nvPicPr>
          <p:cNvPr id="6" name="5 Image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637901"/>
            <a:ext cx="1259840" cy="1228090"/>
          </a:xfrm>
          <a:prstGeom prst="rect">
            <a:avLst/>
          </a:prstGeom>
        </p:spPr>
      </p:pic>
      <p:pic>
        <p:nvPicPr>
          <p:cNvPr id="7" name="6 Imagen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6992" y="2719200"/>
            <a:ext cx="1263388" cy="1437964"/>
          </a:xfrm>
          <a:prstGeom prst="rect">
            <a:avLst/>
          </a:prstGeom>
        </p:spPr>
      </p:pic>
      <p:pic>
        <p:nvPicPr>
          <p:cNvPr id="8" name="7 Imagen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846" y="2645229"/>
            <a:ext cx="1586434" cy="1511935"/>
          </a:xfrm>
          <a:prstGeom prst="rect">
            <a:avLst/>
          </a:prstGeom>
        </p:spPr>
      </p:pic>
      <p:pic>
        <p:nvPicPr>
          <p:cNvPr id="9" name="8 Imagen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877" y="2771112"/>
            <a:ext cx="1387128" cy="1407821"/>
          </a:xfrm>
          <a:prstGeom prst="rect">
            <a:avLst/>
          </a:prstGeom>
        </p:spPr>
      </p:pic>
      <p:pic>
        <p:nvPicPr>
          <p:cNvPr id="11" name="10 Imagen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3126" y="4621199"/>
            <a:ext cx="1598538" cy="1572895"/>
          </a:xfrm>
          <a:prstGeom prst="rect">
            <a:avLst/>
          </a:prstGeom>
        </p:spPr>
      </p:pic>
      <p:pic>
        <p:nvPicPr>
          <p:cNvPr id="12" name="11 Imagen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254" y="4621199"/>
            <a:ext cx="1671569" cy="1631135"/>
          </a:xfrm>
          <a:prstGeom prst="rect">
            <a:avLst/>
          </a:prstGeom>
        </p:spPr>
      </p:pic>
      <p:pic>
        <p:nvPicPr>
          <p:cNvPr id="13" name="12 Imagen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634" y="4637901"/>
            <a:ext cx="1428006" cy="1614433"/>
          </a:xfrm>
          <a:prstGeom prst="rect">
            <a:avLst/>
          </a:prstGeom>
        </p:spPr>
      </p:pic>
      <p:pic>
        <p:nvPicPr>
          <p:cNvPr id="14" name="13 Imagen"/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3546" y="2645229"/>
            <a:ext cx="1511935" cy="1511935"/>
          </a:xfrm>
          <a:prstGeom prst="rect">
            <a:avLst/>
          </a:prstGeom>
        </p:spPr>
      </p:pic>
      <p:pic>
        <p:nvPicPr>
          <p:cNvPr id="15" name="14 Imagen"/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15" y="2958567"/>
            <a:ext cx="1375265" cy="1220366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3783126" y="4178933"/>
            <a:ext cx="1500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 err="1" smtClean="0"/>
              <a:t>Architect</a:t>
            </a:r>
            <a:r>
              <a:rPr lang="es-CO" dirty="0" smtClean="0"/>
              <a:t>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2035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 will grow up and will graduate from university, then I will have a great job!</a:t>
            </a:r>
          </a:p>
          <a:p>
            <a:pPr algn="just"/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Let’s see these stories and let’s think about what we want to be in the future: </a:t>
            </a:r>
            <a:r>
              <a:rPr lang="en-US" sz="14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http://www.kizclub.com/storytime/wanabe/wanabe1.html</a:t>
            </a:r>
            <a:endParaRPr lang="en-US" sz="1400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400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ACTIVITY: 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Ask your friends/classmates/neighbors/cousins… what they want to be:</a:t>
            </a:r>
          </a:p>
          <a:p>
            <a:pPr algn="just"/>
            <a:endParaRPr lang="es-CO" sz="1400" u="sng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s-CO" sz="1400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s-CO" sz="1400" u="sng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s-CO" sz="1400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CO" sz="1400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CO" sz="1400" u="sng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CO" sz="1400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CO" sz="1400" u="sng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CO" sz="1400" u="sng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CO" sz="1400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CO" sz="1400" u="sng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CO" sz="1400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CO" sz="1400" u="sng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CO" sz="1400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CO" sz="1400" u="sng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CO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72627"/>
              </p:ext>
            </p:extLst>
          </p:nvPr>
        </p:nvGraphicFramePr>
        <p:xfrm>
          <a:off x="1" y="3211582"/>
          <a:ext cx="9143999" cy="3425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624"/>
                <a:gridCol w="1368152"/>
                <a:gridCol w="3879335"/>
                <a:gridCol w="1184888"/>
                <a:gridCol w="1524000"/>
              </a:tblGrid>
              <a:tr h="360039">
                <a:tc>
                  <a:txBody>
                    <a:bodyPr/>
                    <a:lstStyle/>
                    <a:p>
                      <a:r>
                        <a:rPr lang="en-US" noProof="0" smtClean="0"/>
                        <a:t>Name 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Relationship 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Occupation 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Activity </a:t>
                      </a:r>
                      <a:endParaRPr lang="en-US" noProof="0"/>
                    </a:p>
                  </a:txBody>
                  <a:tcPr/>
                </a:tc>
              </a:tr>
              <a:tr h="354320"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I want to be a 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So I can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448963">
                <a:tc>
                  <a:txBody>
                    <a:bodyPr/>
                    <a:lstStyle/>
                    <a:p>
                      <a:r>
                        <a:rPr lang="en-US" b="1" i="1" noProof="0" smtClean="0"/>
                        <a:t>Santiago</a:t>
                      </a:r>
                      <a:endParaRPr lang="en-US" b="1" i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noProof="0" smtClean="0"/>
                        <a:t>Cousin </a:t>
                      </a:r>
                      <a:endParaRPr lang="en-US" b="1" i="1" noProof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noProof="0" dirty="0" smtClean="0"/>
                        <a:t>I want to be a </a:t>
                      </a:r>
                      <a:r>
                        <a:rPr lang="en-US" b="1" noProof="0" dirty="0" smtClean="0"/>
                        <a:t>chef, </a:t>
                      </a:r>
                      <a:r>
                        <a:rPr lang="en-US" noProof="0" dirty="0" smtClean="0"/>
                        <a:t>so I can </a:t>
                      </a:r>
                      <a:r>
                        <a:rPr lang="en-US" b="1" noProof="0" dirty="0" smtClean="0"/>
                        <a:t>prepare delicious meals for my family</a:t>
                      </a:r>
                      <a:r>
                        <a:rPr lang="en-US" noProof="0" dirty="0" smtClean="0"/>
                        <a:t>.</a:t>
                      </a:r>
                      <a:endParaRPr lang="en-US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48963">
                <a:tc>
                  <a:txBody>
                    <a:bodyPr/>
                    <a:lstStyle/>
                    <a:p>
                      <a:endParaRPr lang="es-CO" b="1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b="1" i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448963">
                <a:tc>
                  <a:txBody>
                    <a:bodyPr/>
                    <a:lstStyle/>
                    <a:p>
                      <a:endParaRPr lang="es-CO" b="1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b="1" i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448963">
                <a:tc>
                  <a:txBody>
                    <a:bodyPr/>
                    <a:lstStyle/>
                    <a:p>
                      <a:endParaRPr lang="es-CO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b="1" i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448963">
                <a:tc>
                  <a:txBody>
                    <a:bodyPr/>
                    <a:lstStyle/>
                    <a:p>
                      <a:endParaRPr lang="es-CO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b="1" i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448963">
                <a:tc>
                  <a:txBody>
                    <a:bodyPr/>
                    <a:lstStyle/>
                    <a:p>
                      <a:endParaRPr lang="es-CO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b="1" i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698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0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76872"/>
            <a:ext cx="1581150" cy="3810000"/>
          </a:xfrm>
          <a:prstGeom prst="rect">
            <a:avLst/>
          </a:prstGeom>
        </p:spPr>
      </p:pic>
      <p:sp>
        <p:nvSpPr>
          <p:cNvPr id="2" name="1 Llamada rectangular"/>
          <p:cNvSpPr/>
          <p:nvPr/>
        </p:nvSpPr>
        <p:spPr>
          <a:xfrm>
            <a:off x="4139952" y="2708920"/>
            <a:ext cx="1659210" cy="1116124"/>
          </a:xfrm>
          <a:prstGeom prst="wedgeRectCallout">
            <a:avLst>
              <a:gd name="adj1" fmla="val -79677"/>
              <a:gd name="adj2" fmla="val -50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Congratulations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dc48f2b-d7ae-4813-9dcd-8c6720f52952">U2C2NX0HG1XT-441-52358</_dlc_DocId>
    <_dlc_DocIdUrl xmlns="0dc48f2b-d7ae-4813-9dcd-8c6720f52952">
      <Url>http://intranet.ucn.edu.co/cibercolegio/gacademica/_layouts/DocIdRedir.aspx?ID=U2C2NX0HG1XT-441-52358</Url>
      <Description>U2C2NX0HG1XT-441-52358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095E4512E05334AAFAF36603319C553" ma:contentTypeVersion="6" ma:contentTypeDescription="Crear nuevo documento." ma:contentTypeScope="" ma:versionID="b035555069adeb9a55c9b73820d7c8f7">
  <xsd:schema xmlns:xsd="http://www.w3.org/2001/XMLSchema" xmlns:xs="http://www.w3.org/2001/XMLSchema" xmlns:p="http://schemas.microsoft.com/office/2006/metadata/properties" xmlns:ns2="0dc48f2b-d7ae-4813-9dcd-8c6720f52952" targetNamespace="http://schemas.microsoft.com/office/2006/metadata/properties" ma:root="true" ma:fieldsID="2833b8234d44fb96a27ae162bb5c7772" ns2:_="">
    <xsd:import namespace="0dc48f2b-d7ae-4813-9dcd-8c6720f5295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48f2b-d7ae-4813-9dcd-8c6720f5295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CAC09B-1049-4091-B13D-51E7C7156DEB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07FC8777-B132-4E70-9CC8-D2B04CFF31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556C2F-615E-4680-A42C-5019F969B512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0dc48f2b-d7ae-4813-9dcd-8c6720f52952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EDD2DE3E-A821-4B07-93B6-FCB1207FF9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c48f2b-d7ae-4813-9dcd-8c6720f529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21584</TotalTime>
  <Words>681</Words>
  <Application>Microsoft Office PowerPoint</Application>
  <PresentationFormat>Presentación en pantalla (4:3)</PresentationFormat>
  <Paragraphs>72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Diego</cp:lastModifiedBy>
  <cp:revision>3501</cp:revision>
  <dcterms:created xsi:type="dcterms:W3CDTF">2013-04-05T14:52:44Z</dcterms:created>
  <dcterms:modified xsi:type="dcterms:W3CDTF">2015-03-12T04:49:03Z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7829e855-21c0-4a27-ab42-53fb2e998f4b</vt:lpwstr>
  </property>
  <property fmtid="{D5CDD505-2E9C-101B-9397-08002B2CF9AE}" pid="3" name="ContentTypeId">
    <vt:lpwstr>0x010100C095E4512E05334AAFAF36603319C553</vt:lpwstr>
  </property>
</Properties>
</file>