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6"/>
  </p:notesMasterIdLst>
  <p:sldIdLst>
    <p:sldId id="258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02/07/2011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02/07/2011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Q1bTQU2ag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RCgLocHB4E" TargetMode="External"/><Relationship Id="rId2" Type="http://schemas.openxmlformats.org/officeDocument/2006/relationships/hyperlink" Target="http://www.youtube.com/watch?v=Sizse4t4Su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Level 3</a:t>
            </a:r>
          </a:p>
          <a:p>
            <a:pPr algn="ctr"/>
            <a:endParaRPr lang="es-ES_tradnl" sz="3200" b="1" dirty="0" smtClean="0">
              <a:solidFill>
                <a:srgbClr val="0070C0"/>
              </a:solidFill>
            </a:endParaRPr>
          </a:p>
          <a:p>
            <a:pPr algn="ctr"/>
            <a:endParaRPr lang="es-ES_tradnl" sz="3200" b="1" dirty="0">
              <a:solidFill>
                <a:srgbClr val="0070C0"/>
              </a:solidFill>
            </a:endParaRPr>
          </a:p>
          <a:p>
            <a:pPr algn="ctr"/>
            <a:endParaRPr lang="es-ES_tradnl" sz="3200" b="1" dirty="0">
              <a:solidFill>
                <a:srgbClr val="0070C0"/>
              </a:solidFill>
            </a:endParaRPr>
          </a:p>
          <a:p>
            <a:pPr algn="ctr"/>
            <a:r>
              <a:rPr lang="es-ES_tradnl" sz="3200" b="1" dirty="0" smtClean="0">
                <a:solidFill>
                  <a:srgbClr val="0070C0"/>
                </a:solidFill>
              </a:rPr>
              <a:t>Student’s name:</a:t>
            </a:r>
            <a:endParaRPr lang="es-CO" sz="32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237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Calibri" pitchFamily="34" charset="0"/>
                <a:cs typeface="Calibri" pitchFamily="34" charset="0"/>
              </a:rPr>
              <a:t>1. Listen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and read this </a:t>
            </a:r>
            <a:r>
              <a:rPr lang="en-US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telephone conversation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here is the transcription. Look at the expressions you find in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blue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they are polite expressions.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CO" dirty="0" smtClean="0">
                <a:latin typeface="Calibri" pitchFamily="34" charset="0"/>
                <a:cs typeface="Calibri" pitchFamily="34" charset="0"/>
                <a:hlinkClick r:id="rId2"/>
              </a:rPr>
              <a:t>http</a:t>
            </a:r>
            <a:r>
              <a:rPr lang="es-CO" dirty="0">
                <a:latin typeface="Calibri" pitchFamily="34" charset="0"/>
                <a:cs typeface="Calibri" pitchFamily="34" charset="0"/>
                <a:hlinkClick r:id="rId2"/>
              </a:rPr>
              <a:t>://</a:t>
            </a:r>
            <a:r>
              <a:rPr lang="es-CO" dirty="0" smtClean="0">
                <a:latin typeface="Calibri" pitchFamily="34" charset="0"/>
                <a:cs typeface="Calibri" pitchFamily="34" charset="0"/>
                <a:hlinkClick r:id="rId2"/>
              </a:rPr>
              <a:t>www.youtube.com/watch?v=RQ1bTQU2ag0</a:t>
            </a:r>
            <a:r>
              <a:rPr lang="es-CO" dirty="0" smtClean="0">
                <a:latin typeface="Calibri" pitchFamily="34" charset="0"/>
                <a:cs typeface="Calibri" pitchFamily="34" charset="0"/>
              </a:rPr>
              <a:t> 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Businessman: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Bolton Lumber Company, this is Jim Speaking.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How may I help you?</a:t>
            </a:r>
            <a:endParaRPr lang="es-CO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Carpenter: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cs typeface="Calibri" pitchFamily="34" charset="0"/>
              </a:rPr>
              <a:t> do you sell maple plywood?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Businessman: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Yes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how many sheets?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Carpenter: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I need eight sheets.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Businessman: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OK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our order minimum is 10 sheets.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Carpenter: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OK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I’ll get ten sheets. 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Businessman: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ten sheets of maple plywood would be 600 dollars. 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Carpenter: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How much would the freight be to the Miami Beach Port?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Businessman: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OK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about shipping, I’ll call the freight company today and I’ll call you tomorrow with a freight quote.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Can I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get your name and phone number please?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Carpenter: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cs typeface="Calibri" pitchFamily="34" charset="0"/>
              </a:rPr>
              <a:t> my name is Phil and my number is 759 1234. 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Businessman: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Alright,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thanks, bye.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Carpenter: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Alright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cs typeface="Calibri" pitchFamily="34" charset="0"/>
              </a:rPr>
              <a:t> sounds good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..</a:t>
            </a:r>
            <a:endParaRPr lang="es-CO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71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515166" y="188640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Calibri" pitchFamily="34" charset="0"/>
                <a:cs typeface="Calibri" pitchFamily="34" charset="0"/>
              </a:rPr>
              <a:t>2. Watch </a:t>
            </a:r>
            <a:r>
              <a:rPr lang="en-US" b="1" u="sng" dirty="0">
                <a:latin typeface="Calibri" pitchFamily="34" charset="0"/>
                <a:cs typeface="Calibri" pitchFamily="34" charset="0"/>
                <a:hlinkClick r:id="rId2"/>
              </a:rPr>
              <a:t>this video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on telephone conversation etiquette. 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dirty="0">
                <a:latin typeface="Calibri" pitchFamily="34" charset="0"/>
                <a:cs typeface="Calibri" pitchFamily="34" charset="0"/>
              </a:rPr>
              <a:t>Phone expressions: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_tradnl" dirty="0">
                <a:latin typeface="Calibri" pitchFamily="34" charset="0"/>
                <a:cs typeface="Calibri" pitchFamily="34" charset="0"/>
                <a:hlinkClick r:id="rId2"/>
              </a:rPr>
              <a:t>http://</a:t>
            </a:r>
            <a:r>
              <a:rPr lang="es-ES_tradnl" dirty="0" smtClean="0">
                <a:latin typeface="Calibri" pitchFamily="34" charset="0"/>
                <a:cs typeface="Calibri" pitchFamily="34" charset="0"/>
                <a:hlinkClick r:id="rId2"/>
              </a:rPr>
              <a:t>www.youtube.com/watch?v=Sizse4t4Su4</a:t>
            </a:r>
            <a:r>
              <a:rPr lang="es-ES_tradnl" dirty="0" smtClean="0">
                <a:latin typeface="Calibri" pitchFamily="34" charset="0"/>
                <a:cs typeface="Calibri" pitchFamily="34" charset="0"/>
              </a:rPr>
              <a:t> </a:t>
            </a:r>
            <a:endParaRPr lang="es-ES_tradnl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CO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dirty="0">
                <a:latin typeface="Calibri" pitchFamily="34" charset="0"/>
                <a:cs typeface="Calibri" pitchFamily="34" charset="0"/>
              </a:rPr>
              <a:t>Hello: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salutation. 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dirty="0">
                <a:latin typeface="Calibri" pitchFamily="34" charset="0"/>
                <a:cs typeface="Calibri" pitchFamily="34" charset="0"/>
              </a:rPr>
              <a:t>This is: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informing who speaks. </a:t>
            </a:r>
            <a:endParaRPr lang="es-CO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dirty="0">
                <a:latin typeface="Calibri" pitchFamily="34" charset="0"/>
                <a:cs typeface="Calibri" pitchFamily="34" charset="0"/>
              </a:rPr>
              <a:t>How may I help you?</a:t>
            </a:r>
            <a:r>
              <a:rPr lang="en-US" dirty="0">
                <a:latin typeface="Calibri" pitchFamily="34" charset="0"/>
                <a:cs typeface="Calibri" pitchFamily="34" charset="0"/>
              </a:rPr>
              <a:t> What do you need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?</a:t>
            </a:r>
            <a:endParaRPr lang="es-CO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9512" y="2996952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ACTIVITY 3.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What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polite expressions can you notice in </a:t>
            </a:r>
            <a:r>
              <a:rPr lang="en-US" b="1" u="sng" dirty="0">
                <a:latin typeface="Calibri" pitchFamily="34" charset="0"/>
                <a:cs typeface="Calibri" pitchFamily="34" charset="0"/>
                <a:hlinkClick r:id="rId3"/>
              </a:rPr>
              <a:t>this phone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conversation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CO" dirty="0">
                <a:latin typeface="Calibri" pitchFamily="34" charset="0"/>
                <a:cs typeface="Calibri" pitchFamily="34" charset="0"/>
                <a:hlinkClick r:id="rId3"/>
              </a:rPr>
              <a:t>http://</a:t>
            </a:r>
            <a:r>
              <a:rPr lang="es-CO" dirty="0" smtClean="0">
                <a:latin typeface="Calibri" pitchFamily="34" charset="0"/>
                <a:cs typeface="Calibri" pitchFamily="34" charset="0"/>
                <a:hlinkClick r:id="rId3"/>
              </a:rPr>
              <a:t>www.youtube.com/watch?v=YRCgLocHB4E</a:t>
            </a:r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s-ES_tradnl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s-CO" dirty="0">
              <a:latin typeface="Calibri" pitchFamily="34" charset="0"/>
              <a:cs typeface="Calibri" pitchFamily="34" charset="0"/>
            </a:endParaRPr>
          </a:p>
          <a:p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r>
              <a:rPr lang="es-CO" dirty="0" smtClean="0">
                <a:latin typeface="Calibri" pitchFamily="34" charset="0"/>
                <a:cs typeface="Calibri" pitchFamily="34" charset="0"/>
              </a:rPr>
              <a:t> </a:t>
            </a:r>
            <a:endParaRPr lang="es-CO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42923"/>
              </p:ext>
            </p:extLst>
          </p:nvPr>
        </p:nvGraphicFramePr>
        <p:xfrm>
          <a:off x="0" y="4253971"/>
          <a:ext cx="9144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POLITE EXPRESSIONS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List</a:t>
                      </a:r>
                      <a:r>
                        <a:rPr lang="es-ES_tradnl" dirty="0" smtClean="0"/>
                        <a:t>: </a:t>
                      </a:r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6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60648"/>
            <a:ext cx="9036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ACTIVITY</a:t>
            </a:r>
            <a:r>
              <a:rPr lang="es-ES_tradnl" dirty="0"/>
              <a:t> </a:t>
            </a:r>
            <a:r>
              <a:rPr lang="es-ES_tradnl" b="1" dirty="0" smtClean="0"/>
              <a:t>4</a:t>
            </a:r>
            <a:r>
              <a:rPr lang="es-ES_tradnl" dirty="0" smtClean="0"/>
              <a:t>.</a:t>
            </a:r>
            <a:r>
              <a:rPr lang="es-ES_tradnl" dirty="0" smtClean="0"/>
              <a:t>	</a:t>
            </a:r>
          </a:p>
          <a:p>
            <a:pPr algn="just"/>
            <a:r>
              <a:rPr lang="es-ES_tradnl" dirty="0" smtClean="0"/>
              <a:t>Ac</a:t>
            </a:r>
            <a:r>
              <a:rPr lang="en-US" dirty="0" smtClean="0"/>
              <a:t>cording to the last videos, give instructions or recommendations to make a correct phone call. Use the imperative form: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Say hello when you call.</a:t>
            </a:r>
          </a:p>
          <a:p>
            <a:pPr marL="285750" indent="-285750">
              <a:buFontTx/>
              <a:buChar char="-"/>
            </a:pPr>
            <a:endParaRPr lang="es-ES_tradnl" dirty="0"/>
          </a:p>
          <a:p>
            <a:pPr marL="285750" indent="-285750">
              <a:buFontTx/>
              <a:buChar char="-"/>
            </a:pP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2132856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ACTIVITY 5..</a:t>
            </a:r>
            <a:endParaRPr lang="es-ES_tradnl" b="1" dirty="0" smtClean="0"/>
          </a:p>
          <a:p>
            <a:pPr algn="just"/>
            <a:r>
              <a:rPr lang="en-US" dirty="0" smtClean="0"/>
              <a:t>Record a phone call with your voice in which you use the steps correctly.</a:t>
            </a:r>
          </a:p>
          <a:p>
            <a:r>
              <a:rPr lang="en-US" dirty="0" smtClean="0"/>
              <a:t>Write the transcription. </a:t>
            </a:r>
            <a:endParaRPr lang="en-U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02032"/>
              </p:ext>
            </p:extLst>
          </p:nvPr>
        </p:nvGraphicFramePr>
        <p:xfrm>
          <a:off x="0" y="3056186"/>
          <a:ext cx="9144000" cy="380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8172400"/>
              </a:tblGrid>
              <a:tr h="380181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PHONE</a:t>
                      </a:r>
                      <a:r>
                        <a:rPr lang="es-ES_tradnl" baseline="0" dirty="0" smtClean="0"/>
                        <a:t> CALL</a:t>
                      </a: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0181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632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B5814F2C-AE7B-4822-AEAE-21B878B582CC}"/>
</file>

<file path=customXml/itemProps2.xml><?xml version="1.0" encoding="utf-8"?>
<ds:datastoreItem xmlns:ds="http://schemas.openxmlformats.org/officeDocument/2006/customXml" ds:itemID="{0EB0D364-077D-4667-B22C-8F13254C3D14}"/>
</file>

<file path=customXml/itemProps3.xml><?xml version="1.0" encoding="utf-8"?>
<ds:datastoreItem xmlns:ds="http://schemas.openxmlformats.org/officeDocument/2006/customXml" ds:itemID="{098556DB-9D61-4937-8589-32B47A3C5B20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589</TotalTime>
  <Words>267</Words>
  <Application>Microsoft Office PowerPoint</Application>
  <PresentationFormat>Presentación en pantalla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92</cp:revision>
  <dcterms:created xsi:type="dcterms:W3CDTF">2009-03-25T12:49:46Z</dcterms:created>
  <dcterms:modified xsi:type="dcterms:W3CDTF">2011-07-02T06:42:58Z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