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commentAuthors.xml" ContentType="application/vnd.openxmlformats-officedocument.presentationml.commentAuthors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6"/>
  </p:notesMasterIdLst>
  <p:sldIdLst>
    <p:sldId id="258" r:id="rId2"/>
    <p:sldId id="260" r:id="rId3"/>
    <p:sldId id="262" r:id="rId4"/>
    <p:sldId id="263" r:id="rId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iego" initials="D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5BE263C-DBD7-4A20-BB59-AAB30ACAA65A}" styleName="Estilo medio 3 - Énfasis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139" autoAdjust="0"/>
  </p:normalViewPr>
  <p:slideViewPr>
    <p:cSldViewPr>
      <p:cViewPr>
        <p:scale>
          <a:sx n="65" d="100"/>
          <a:sy n="65" d="100"/>
        </p:scale>
        <p:origin x="-1452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17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4" d="100"/>
        <a:sy n="10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C43FA4-7B00-4E4B-8EDC-996C9AC56E84}" type="datetimeFigureOut">
              <a:rPr lang="es-CO" smtClean="0"/>
              <a:pPr/>
              <a:t>16/08/2011</a:t>
            </a:fld>
            <a:endParaRPr lang="es-CO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0105B4-A98B-4D7F-9F96-271A46522BCD}" type="slidenum">
              <a:rPr lang="es-CO" smtClean="0"/>
              <a:pPr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8268317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0105B4-A98B-4D7F-9F96-271A46522BCD}" type="slidenum">
              <a:rPr lang="es-CO" smtClean="0"/>
              <a:pPr/>
              <a:t>1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1376451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0105B4-A98B-4D7F-9F96-271A46522BCD}" type="slidenum">
              <a:rPr lang="es-CO" smtClean="0"/>
              <a:pPr/>
              <a:t>2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7430430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A847CFC-816F-41D0-AAC0-9BF4FEBC753E}" type="datetimeFigureOut">
              <a:rPr lang="es-ES" smtClean="0"/>
              <a:pPr/>
              <a:t>16/08/2011</a:t>
            </a:fld>
            <a:endParaRPr lang="es-ES" dirty="0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ES" dirty="0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  <p:pic>
        <p:nvPicPr>
          <p:cNvPr id="14" name="13 Imagen" descr="logocibernuevo.gif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067050" cy="10287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16/08/2011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16/08/2011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16/08/2011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pic>
        <p:nvPicPr>
          <p:cNvPr id="8" name="7 Imagen" descr="logocibernuevo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076950" y="5829300"/>
            <a:ext cx="3067050" cy="10287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16/08/2011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16/08/2011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16/08/2011</a:t>
            </a:fld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16/08/2011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16/08/2011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16/08/2011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dirty="0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A847CFC-816F-41D0-AAC0-9BF4FEBC753E}" type="datetimeFigureOut">
              <a:rPr lang="es-ES" smtClean="0"/>
              <a:pPr/>
              <a:t>16/08/2011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A847CFC-816F-41D0-AAC0-9BF4FEBC753E}" type="datetimeFigureOut">
              <a:rPr lang="es-ES" smtClean="0"/>
              <a:pPr/>
              <a:t>16/08/2011</a:t>
            </a:fld>
            <a:endParaRPr lang="es-ES" dirty="0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ES" dirty="0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nglishgrammarsecrets.com/goingtofuture/menu.php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299859" y="1916832"/>
            <a:ext cx="254428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Level 2</a:t>
            </a:r>
            <a:endParaRPr lang="es-ES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683568" y="3573016"/>
            <a:ext cx="66247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2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Student’s name</a:t>
            </a:r>
            <a:r>
              <a:rPr lang="es-ES_tradnl" dirty="0" smtClean="0"/>
              <a:t>:</a:t>
            </a:r>
            <a:endParaRPr lang="es-C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uadroTexto"/>
          <p:cNvSpPr txBox="1"/>
          <p:nvPr/>
        </p:nvSpPr>
        <p:spPr>
          <a:xfrm>
            <a:off x="0" y="0"/>
            <a:ext cx="9144000" cy="116955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/>
              <a:t>Go to </a:t>
            </a: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www.englishgrammarsecrets.com/goingtofuture/menu.php</a:t>
            </a:r>
            <a:r>
              <a:rPr lang="en-US" dirty="0" smtClean="0"/>
              <a:t> read the explanations of GOING TO and make one of the exercises 1, 2, 3 or 4, then write the result:</a:t>
            </a:r>
          </a:p>
          <a:p>
            <a:pPr algn="ctr"/>
            <a:r>
              <a:rPr lang="en-US" sz="1600" dirty="0" smtClean="0"/>
              <a:t>Example: exercise 1 you have to complete sentences 1 with one of the sentences B</a:t>
            </a:r>
          </a:p>
        </p:txBody>
      </p:sp>
      <p:pic>
        <p:nvPicPr>
          <p:cNvPr id="1026" name="Picture 2" descr="C:\Users\PORTATIL\Desktop\11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350" y="1221614"/>
            <a:ext cx="7042026" cy="4596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Imagen 2" descr="MCj0222053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5224" y="5961358"/>
            <a:ext cx="806375" cy="823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CuadroTexto"/>
          <p:cNvSpPr txBox="1"/>
          <p:nvPr/>
        </p:nvSpPr>
        <p:spPr>
          <a:xfrm>
            <a:off x="0" y="20342"/>
            <a:ext cx="84604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Answer according to you reality.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Give large answers</a:t>
            </a:r>
            <a:endParaRPr lang="es-ES_tradnl" dirty="0"/>
          </a:p>
        </p:txBody>
      </p:sp>
      <p:pic>
        <p:nvPicPr>
          <p:cNvPr id="7" name="Imagen 2" descr="MCj0433938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6" y="5961358"/>
            <a:ext cx="792088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1005167"/>
              </p:ext>
            </p:extLst>
          </p:nvPr>
        </p:nvGraphicFramePr>
        <p:xfrm>
          <a:off x="0" y="611959"/>
          <a:ext cx="9144000" cy="5761927"/>
        </p:xfrm>
        <a:graphic>
          <a:graphicData uri="http://schemas.openxmlformats.org/drawingml/2006/table">
            <a:tbl>
              <a:tblPr firstRow="1" firstCol="1" bandRow="1"/>
              <a:tblGrid>
                <a:gridCol w="4499992"/>
                <a:gridCol w="4644008"/>
              </a:tblGrid>
              <a:tr h="605161">
                <a:tc gridSpan="2"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600" b="1" i="0" dirty="0">
                          <a:effectLst/>
                          <a:latin typeface="Calibri"/>
                          <a:ea typeface="Times New Roman"/>
                        </a:rPr>
                        <a:t>An interview</a:t>
                      </a:r>
                      <a:endParaRPr lang="es-CO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49169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i="0" dirty="0">
                          <a:effectLst/>
                          <a:latin typeface="Calibri"/>
                          <a:ea typeface="Times New Roman"/>
                        </a:rPr>
                        <a:t>A:</a:t>
                      </a:r>
                      <a:r>
                        <a:rPr lang="en-US" sz="1600" i="0" dirty="0">
                          <a:effectLst/>
                          <a:latin typeface="Calibri"/>
                          <a:ea typeface="Times New Roman"/>
                        </a:rPr>
                        <a:t> Where are you going to live next year?</a:t>
                      </a:r>
                      <a:endParaRPr lang="es-CO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 i="1" dirty="0">
                          <a:effectLst/>
                          <a:latin typeface="Calibri"/>
                          <a:ea typeface="Times New Roman"/>
                        </a:rPr>
                        <a:t>¿Dónde va a vivir usted el próximo año?</a:t>
                      </a:r>
                      <a:endParaRPr lang="es-CO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169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i="0" dirty="0">
                          <a:effectLst/>
                          <a:latin typeface="Calibri"/>
                          <a:ea typeface="Times New Roman"/>
                        </a:rPr>
                        <a:t>B:</a:t>
                      </a:r>
                      <a:r>
                        <a:rPr lang="en-US" sz="1600" i="0" dirty="0">
                          <a:effectLst/>
                          <a:latin typeface="Calibri"/>
                          <a:ea typeface="Times New Roman"/>
                        </a:rPr>
                        <a:t> Next year </a:t>
                      </a:r>
                      <a:r>
                        <a:rPr lang="en-US" sz="1600" i="0" dirty="0" smtClean="0">
                          <a:effectLst/>
                          <a:latin typeface="Calibri"/>
                          <a:ea typeface="Times New Roman"/>
                        </a:rPr>
                        <a:t>…</a:t>
                      </a:r>
                      <a:endParaRPr lang="es-CO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CO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169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i="0" dirty="0">
                          <a:effectLst/>
                          <a:latin typeface="Calibri"/>
                          <a:ea typeface="Times New Roman"/>
                        </a:rPr>
                        <a:t>A:</a:t>
                      </a:r>
                      <a:r>
                        <a:rPr lang="en-US" sz="1600" i="0" dirty="0">
                          <a:effectLst/>
                          <a:latin typeface="Calibri"/>
                          <a:ea typeface="Times New Roman"/>
                        </a:rPr>
                        <a:t> What are you going to be in a future?</a:t>
                      </a:r>
                      <a:endParaRPr lang="es-CO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 i="1" dirty="0">
                          <a:effectLst/>
                          <a:latin typeface="Calibri"/>
                          <a:ea typeface="Times New Roman"/>
                        </a:rPr>
                        <a:t>¿Qué va a ser usted en un futuro?</a:t>
                      </a:r>
                      <a:endParaRPr lang="es-CO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169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i="0" dirty="0">
                          <a:effectLst/>
                          <a:latin typeface="Calibri"/>
                          <a:ea typeface="Times New Roman"/>
                        </a:rPr>
                        <a:t>B:</a:t>
                      </a:r>
                      <a:r>
                        <a:rPr lang="en-US" sz="1600" i="0" dirty="0">
                          <a:effectLst/>
                          <a:latin typeface="Calibri"/>
                          <a:ea typeface="Times New Roman"/>
                        </a:rPr>
                        <a:t> In a future </a:t>
                      </a:r>
                      <a:r>
                        <a:rPr lang="en-US" sz="1600" i="0" dirty="0" smtClean="0">
                          <a:effectLst/>
                          <a:latin typeface="Calibri"/>
                          <a:ea typeface="Times New Roman"/>
                        </a:rPr>
                        <a:t>…</a:t>
                      </a:r>
                      <a:endParaRPr lang="es-CO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CO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169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i="0" dirty="0">
                          <a:effectLst/>
                          <a:latin typeface="Calibri"/>
                          <a:ea typeface="Times New Roman"/>
                        </a:rPr>
                        <a:t>A:</a:t>
                      </a:r>
                      <a:r>
                        <a:rPr lang="en-US" sz="1600" i="0" dirty="0">
                          <a:effectLst/>
                          <a:latin typeface="Calibri"/>
                          <a:ea typeface="Times New Roman"/>
                        </a:rPr>
                        <a:t> Where are you going to study next year?</a:t>
                      </a:r>
                      <a:endParaRPr lang="es-CO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 i="1" dirty="0">
                          <a:effectLst/>
                          <a:latin typeface="Calibri"/>
                          <a:ea typeface="Times New Roman"/>
                        </a:rPr>
                        <a:t>¿Dónde va a estudiar usted el próximo año?</a:t>
                      </a:r>
                      <a:endParaRPr lang="es-CO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169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i="0" dirty="0">
                          <a:effectLst/>
                          <a:latin typeface="Calibri"/>
                          <a:ea typeface="Times New Roman"/>
                        </a:rPr>
                        <a:t>B:</a:t>
                      </a:r>
                      <a:r>
                        <a:rPr lang="en-US" sz="1600" i="0" dirty="0">
                          <a:effectLst/>
                          <a:latin typeface="Calibri"/>
                          <a:ea typeface="Times New Roman"/>
                        </a:rPr>
                        <a:t> Next year </a:t>
                      </a:r>
                      <a:r>
                        <a:rPr lang="en-US" sz="1600" i="0" dirty="0" smtClean="0">
                          <a:effectLst/>
                          <a:latin typeface="Calibri"/>
                          <a:ea typeface="Times New Roman"/>
                        </a:rPr>
                        <a:t>…</a:t>
                      </a:r>
                      <a:endParaRPr lang="es-CO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CO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169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i="0" dirty="0">
                          <a:effectLst/>
                          <a:latin typeface="Calibri"/>
                          <a:ea typeface="Times New Roman"/>
                        </a:rPr>
                        <a:t>A</a:t>
                      </a:r>
                      <a:r>
                        <a:rPr lang="en-US" sz="1600" i="0" dirty="0">
                          <a:effectLst/>
                          <a:latin typeface="Calibri"/>
                          <a:ea typeface="Times New Roman"/>
                        </a:rPr>
                        <a:t>: When is your graduation ceremony going to be?</a:t>
                      </a:r>
                      <a:endParaRPr lang="es-CO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 i="1" dirty="0">
                          <a:effectLst/>
                          <a:latin typeface="Calibri"/>
                          <a:ea typeface="Times New Roman"/>
                        </a:rPr>
                        <a:t>¿Cuándo va a ser su graduación?</a:t>
                      </a:r>
                      <a:endParaRPr lang="es-CO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169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i="0" dirty="0">
                          <a:effectLst/>
                          <a:latin typeface="Calibri"/>
                          <a:ea typeface="Times New Roman"/>
                        </a:rPr>
                        <a:t>B:</a:t>
                      </a:r>
                      <a:r>
                        <a:rPr lang="en-US" sz="1600" i="0" dirty="0">
                          <a:effectLst/>
                          <a:latin typeface="Calibri"/>
                          <a:ea typeface="Times New Roman"/>
                        </a:rPr>
                        <a:t> My graduation </a:t>
                      </a:r>
                      <a:r>
                        <a:rPr lang="en-US" sz="1600" i="0" dirty="0" smtClean="0">
                          <a:effectLst/>
                          <a:latin typeface="Calibri"/>
                          <a:ea typeface="Times New Roman"/>
                        </a:rPr>
                        <a:t>… </a:t>
                      </a:r>
                      <a:endParaRPr lang="es-CO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CO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169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600" b="1" dirty="0" smtClean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A: H</a:t>
                      </a:r>
                      <a:r>
                        <a:rPr lang="en-US" sz="1600" b="0" noProof="0" dirty="0" smtClean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ow</a:t>
                      </a:r>
                      <a:r>
                        <a:rPr lang="en-US" sz="1600" b="0" baseline="0" noProof="0" dirty="0" smtClean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is your life going to be in a future?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0" baseline="0" noProof="0" dirty="0" smtClean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B: my life . ..</a:t>
                      </a:r>
                      <a:endParaRPr lang="en-US" sz="1600" b="0" noProof="0" dirty="0"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600" i="1" dirty="0" smtClean="0">
                          <a:effectLst/>
                          <a:latin typeface="Times New Roman"/>
                          <a:ea typeface="Times New Roman"/>
                        </a:rPr>
                        <a:t>¿Cómo va a ser su vida en un futuro?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CO" sz="1600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169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600" b="0" noProof="0" dirty="0"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CO" sz="1600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2049" name="Imagen 30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1988840"/>
            <a:ext cx="971600" cy="2886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2" descr="MCj0222053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6798" y="5229200"/>
            <a:ext cx="867570" cy="766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Imagen 2" descr="MCj0433938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5649602"/>
            <a:ext cx="864096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CuadroTexto"/>
          <p:cNvSpPr txBox="1"/>
          <p:nvPr/>
        </p:nvSpPr>
        <p:spPr>
          <a:xfrm>
            <a:off x="0" y="99176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Paste 5 images and use I’M AFRAID to describe possible situations to happen</a:t>
            </a:r>
            <a:endParaRPr lang="en-US" dirty="0"/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9944083"/>
              </p:ext>
            </p:extLst>
          </p:nvPr>
        </p:nvGraphicFramePr>
        <p:xfrm>
          <a:off x="0" y="548640"/>
          <a:ext cx="9144000" cy="6309360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2267744"/>
                <a:gridCol w="6876256"/>
              </a:tblGrid>
              <a:tr h="216024"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  <a:tr h="696077">
                <a:tc>
                  <a:txBody>
                    <a:bodyPr/>
                    <a:lstStyle/>
                    <a:p>
                      <a:endParaRPr lang="es-ES_tradnl" dirty="0" smtClean="0"/>
                    </a:p>
                    <a:p>
                      <a:endParaRPr lang="es-ES_tradnl" dirty="0" smtClean="0"/>
                    </a:p>
                    <a:p>
                      <a:endParaRPr lang="es-ES_tradnl" dirty="0" smtClean="0"/>
                    </a:p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  <a:tr h="696077">
                <a:tc>
                  <a:txBody>
                    <a:bodyPr/>
                    <a:lstStyle/>
                    <a:p>
                      <a:endParaRPr lang="es-ES_tradnl" dirty="0" smtClean="0"/>
                    </a:p>
                    <a:p>
                      <a:endParaRPr lang="es-ES_tradnl" dirty="0" smtClean="0"/>
                    </a:p>
                    <a:p>
                      <a:endParaRPr lang="es-ES_tradnl" dirty="0" smtClean="0"/>
                    </a:p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I’m afraid they are going to marry</a:t>
                      </a:r>
                    </a:p>
                    <a:p>
                      <a:endParaRPr lang="es-ES_tradnl" dirty="0" smtClean="0"/>
                    </a:p>
                    <a:p>
                      <a:r>
                        <a:rPr lang="es-ES_tradnl" sz="1400" i="1" dirty="0" smtClean="0"/>
                        <a:t>Me temo que ellos se van a casar </a:t>
                      </a:r>
                      <a:endParaRPr lang="es-CO" sz="1400" i="1" dirty="0"/>
                    </a:p>
                  </a:txBody>
                  <a:tcPr/>
                </a:tc>
              </a:tr>
              <a:tr h="696077">
                <a:tc>
                  <a:txBody>
                    <a:bodyPr/>
                    <a:lstStyle/>
                    <a:p>
                      <a:endParaRPr lang="es-ES_tradnl" dirty="0" smtClean="0"/>
                    </a:p>
                    <a:p>
                      <a:endParaRPr lang="es-ES_tradnl" dirty="0" smtClean="0"/>
                    </a:p>
                    <a:p>
                      <a:endParaRPr lang="es-ES_tradnl" dirty="0" smtClean="0"/>
                    </a:p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  <a:tr h="696077">
                <a:tc>
                  <a:txBody>
                    <a:bodyPr/>
                    <a:lstStyle/>
                    <a:p>
                      <a:endParaRPr lang="es-ES_tradnl" dirty="0" smtClean="0"/>
                    </a:p>
                    <a:p>
                      <a:endParaRPr lang="es-ES_tradnl" dirty="0" smtClean="0"/>
                    </a:p>
                    <a:p>
                      <a:endParaRPr lang="es-ES_tradnl" dirty="0" smtClean="0"/>
                    </a:p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  <a:tr h="696077">
                <a:tc>
                  <a:txBody>
                    <a:bodyPr/>
                    <a:lstStyle/>
                    <a:p>
                      <a:endParaRPr lang="es-ES_tradnl" dirty="0" smtClean="0"/>
                    </a:p>
                    <a:p>
                      <a:endParaRPr lang="es-ES_tradnl" dirty="0" smtClean="0"/>
                    </a:p>
                    <a:p>
                      <a:endParaRPr lang="es-ES_tradnl" dirty="0" smtClean="0"/>
                    </a:p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559" y="2092021"/>
            <a:ext cx="1218034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BA7AD77E6EEBF24EBF7D41CA367DFD4E" ma:contentTypeVersion="0" ma:contentTypeDescription="Crear nuevo documento." ma:contentTypeScope="" ma:versionID="53ab6ee07c373738130e523da2b74f00">
  <xsd:schema xmlns:xsd="http://www.w3.org/2001/XMLSchema" xmlns:xs="http://www.w3.org/2001/XMLSchema" xmlns:p="http://schemas.microsoft.com/office/2006/metadata/properties" xmlns:ns2="a464f196-e49a-4ca7-9c96-5a8f10f12a57" targetNamespace="http://schemas.microsoft.com/office/2006/metadata/properties" ma:root="true" ma:fieldsID="3ccd44a1bd30739882996be11b7bf1f4" ns2:_="">
    <xsd:import namespace="a464f196-e49a-4ca7-9c96-5a8f10f12a57"/>
    <xsd:element name="properties">
      <xsd:complexType>
        <xsd:sequence>
          <xsd:element name="documentManagement">
            <xsd:complexType>
              <xsd:all>
                <xsd:element ref="ns2:Direccion_x0020_UR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64f196-e49a-4ca7-9c96-5a8f10f12a57" elementFormDefault="qualified">
    <xsd:import namespace="http://schemas.microsoft.com/office/2006/documentManagement/types"/>
    <xsd:import namespace="http://schemas.microsoft.com/office/infopath/2007/PartnerControls"/>
    <xsd:element name="Direccion_x0020_URL" ma:index="8" nillable="true" ma:displayName="Direccion URL" ma:internalName="Direccion_x0020_URL" ma:readOnly="false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Borrar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ireccion_x0020_URL xmlns="a464f196-e49a-4ca7-9c96-5a8f10f12a57" xsi:nil="true"/>
  </documentManagement>
</p:properties>
</file>

<file path=customXml/itemProps1.xml><?xml version="1.0" encoding="utf-8"?>
<ds:datastoreItem xmlns:ds="http://schemas.openxmlformats.org/officeDocument/2006/customXml" ds:itemID="{BC068A26-4A88-4B9F-8BA8-6F86D795B0A5}"/>
</file>

<file path=customXml/itemProps2.xml><?xml version="1.0" encoding="utf-8"?>
<ds:datastoreItem xmlns:ds="http://schemas.openxmlformats.org/officeDocument/2006/customXml" ds:itemID="{B449771F-C102-4B30-9635-884A03C226D6}"/>
</file>

<file path=customXml/itemProps3.xml><?xml version="1.0" encoding="utf-8"?>
<ds:datastoreItem xmlns:ds="http://schemas.openxmlformats.org/officeDocument/2006/customXml" ds:itemID="{9C9E368F-14B1-45AA-AF42-4311CD924529}"/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1064</TotalTime>
  <Words>227</Words>
  <Application>Microsoft Office PowerPoint</Application>
  <PresentationFormat>Presentación en pantalla (4:3)</PresentationFormat>
  <Paragraphs>38</Paragraphs>
  <Slides>4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Concurrencia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Juan Carlos Monsalve</dc:creator>
  <cp:lastModifiedBy>PORTATIL</cp:lastModifiedBy>
  <cp:revision>166</cp:revision>
  <dcterms:created xsi:type="dcterms:W3CDTF">2009-03-25T12:49:46Z</dcterms:created>
  <dcterms:modified xsi:type="dcterms:W3CDTF">2011-08-16T05:19:04Z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0x010100BA7AD77E6EEBF24EBF7D41CA367DFD4E</vt:lpwstr>
  </property>
</Properties>
</file>