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0" r:id="rId3"/>
    <p:sldId id="262" r:id="rId4"/>
    <p:sldId id="263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go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5" d="100"/>
          <a:sy n="65" d="100"/>
        </p:scale>
        <p:origin x="-195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27/07/2011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kUzzSMXSk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ag1t3cJmKQg&amp;feature=relat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99859" y="1916832"/>
            <a:ext cx="25442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Level 2</a:t>
            </a:r>
            <a:endParaRPr lang="es-E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3573016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</a:t>
            </a:r>
            <a:r>
              <a:rPr lang="es-ES_tradnl" dirty="0" smtClean="0"/>
              <a:t>: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Watch this video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www.youtube.com/watch?v=kUzzSMXSkcE</a:t>
            </a:r>
            <a:r>
              <a:rPr lang="en-US" dirty="0" smtClean="0"/>
              <a:t> and learn how to give advices.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Write the sentences that you see, using SHOULD</a:t>
            </a:r>
            <a:endParaRPr lang="en-US" dirty="0" smtClean="0"/>
          </a:p>
        </p:txBody>
      </p:sp>
      <p:pic>
        <p:nvPicPr>
          <p:cNvPr id="4099" name="Picture 3" descr="vide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12" y="356183"/>
            <a:ext cx="846341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Imagen 2" descr="MCj0222053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2918" y="327454"/>
            <a:ext cx="873249" cy="772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086588"/>
              </p:ext>
            </p:extLst>
          </p:nvPr>
        </p:nvGraphicFramePr>
        <p:xfrm>
          <a:off x="41212" y="1700808"/>
          <a:ext cx="9102788" cy="40792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551394"/>
                <a:gridCol w="4551394"/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ENGLISH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SPANISH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126297"/>
            <a:ext cx="730233" cy="745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vide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1328"/>
            <a:ext cx="742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824472" y="182574"/>
            <a:ext cx="76359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alibri" pitchFamily="34" charset="0"/>
                <a:cs typeface="Calibri" pitchFamily="34" charset="0"/>
              </a:rPr>
              <a:t>Go to </a:t>
            </a:r>
            <a:r>
              <a:rPr lang="es-ES_tradnl" dirty="0">
                <a:latin typeface="Calibri" pitchFamily="34" charset="0"/>
                <a:cs typeface="Calibri" pitchFamily="34" charset="0"/>
                <a:hlinkClick r:id="rId4"/>
              </a:rPr>
              <a:t>http://</a:t>
            </a:r>
            <a:r>
              <a:rPr lang="es-ES_tradnl" dirty="0" smtClean="0">
                <a:latin typeface="Calibri" pitchFamily="34" charset="0"/>
                <a:cs typeface="Calibri" pitchFamily="34" charset="0"/>
                <a:hlinkClick r:id="rId4"/>
              </a:rPr>
              <a:t>www.youtube.com/watch?v=ag1t3cJmKQg&amp;feature=related</a:t>
            </a:r>
            <a:r>
              <a:rPr lang="es-ES_tradnl" dirty="0" smtClean="0">
                <a:latin typeface="Calibri" pitchFamily="34" charset="0"/>
                <a:cs typeface="Calibri" pitchFamily="34" charset="0"/>
              </a:rPr>
              <a:t> and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learn how to make negative and interrogative sentences.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Write next sentences using SHOULD, according to the example:</a:t>
            </a:r>
          </a:p>
          <a:p>
            <a:endParaRPr lang="es-ES_tradn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062653"/>
              </p:ext>
            </p:extLst>
          </p:nvPr>
        </p:nvGraphicFramePr>
        <p:xfrm>
          <a:off x="-1" y="1819731"/>
          <a:ext cx="91440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>
                          <a:latin typeface="Calibri" pitchFamily="34" charset="0"/>
                          <a:cs typeface="Calibri" pitchFamily="34" charset="0"/>
                        </a:rPr>
                        <a:t>1. The teacher is making exams every day</a:t>
                      </a:r>
                      <a:endParaRPr lang="en-US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b="1" i="1" noProof="0" dirty="0" smtClean="0">
                          <a:solidFill>
                            <a:srgbClr val="0070C0"/>
                          </a:solidFill>
                          <a:latin typeface="Calibri" pitchFamily="34" charset="0"/>
                          <a:cs typeface="Calibri" pitchFamily="34" charset="0"/>
                        </a:rPr>
                        <a:t>He shouldn’t make exams every day</a:t>
                      </a:r>
                      <a:endParaRPr lang="en-US" b="1" i="1" noProof="0" dirty="0">
                        <a:solidFill>
                          <a:srgbClr val="0070C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>
                          <a:latin typeface="Calibri" pitchFamily="34" charset="0"/>
                          <a:cs typeface="Calibri" pitchFamily="34" charset="0"/>
                        </a:rPr>
                        <a:t>2. My brother</a:t>
                      </a:r>
                      <a:r>
                        <a:rPr lang="en-US" baseline="0" noProof="0" smtClean="0">
                          <a:latin typeface="Calibri" pitchFamily="34" charset="0"/>
                          <a:cs typeface="Calibri" pitchFamily="34" charset="0"/>
                        </a:rPr>
                        <a:t> is playing all day</a:t>
                      </a:r>
                      <a:endParaRPr lang="en-US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>
                          <a:latin typeface="Calibri" pitchFamily="34" charset="0"/>
                          <a:cs typeface="Calibri" pitchFamily="34" charset="0"/>
                        </a:rPr>
                        <a:t>3. That baby is eating much candy</a:t>
                      </a:r>
                      <a:endParaRPr lang="en-US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>
                          <a:latin typeface="Calibri" pitchFamily="34" charset="0"/>
                          <a:cs typeface="Calibri" pitchFamily="34" charset="0"/>
                        </a:rPr>
                        <a:t>4. Taxes</a:t>
                      </a:r>
                      <a:r>
                        <a:rPr lang="en-US" baseline="0" noProof="0" smtClean="0">
                          <a:latin typeface="Calibri" pitchFamily="34" charset="0"/>
                          <a:cs typeface="Calibri" pitchFamily="34" charset="0"/>
                        </a:rPr>
                        <a:t> are increasing in Colombia</a:t>
                      </a:r>
                      <a:endParaRPr lang="en-US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>
                          <a:latin typeface="Calibri" pitchFamily="34" charset="0"/>
                          <a:cs typeface="Calibri" pitchFamily="34" charset="0"/>
                        </a:rPr>
                        <a:t>5. Those students are very lazy</a:t>
                      </a:r>
                      <a:endParaRPr lang="en-US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>
                          <a:latin typeface="Calibri" pitchFamily="34" charset="0"/>
                          <a:cs typeface="Calibri" pitchFamily="34" charset="0"/>
                        </a:rPr>
                        <a:t>6. I worry about simple things</a:t>
                      </a:r>
                      <a:endParaRPr lang="en-US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smtClean="0">
                          <a:latin typeface="Calibri" pitchFamily="34" charset="0"/>
                          <a:cs typeface="Calibri" pitchFamily="34" charset="0"/>
                        </a:rPr>
                        <a:t>7. you’re speaking English too slowly</a:t>
                      </a:r>
                      <a:endParaRPr lang="en-US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dirty="0" smtClean="0">
                          <a:latin typeface="Calibri" pitchFamily="34" charset="0"/>
                          <a:cs typeface="Calibri" pitchFamily="34" charset="0"/>
                        </a:rPr>
                        <a:t>8. Violence is a reality</a:t>
                      </a:r>
                      <a:endParaRPr lang="en-US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noProof="0" dirty="0" smtClean="0">
                          <a:latin typeface="Calibri" pitchFamily="34" charset="0"/>
                          <a:cs typeface="Calibri" pitchFamily="34" charset="0"/>
                        </a:rPr>
                        <a:t>9. Pollution</a:t>
                      </a:r>
                      <a:r>
                        <a:rPr lang="en-US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is affecting the environment </a:t>
                      </a:r>
                      <a:endParaRPr lang="en-US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6429" y="101022"/>
            <a:ext cx="867570" cy="76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Imagen 2" descr="MCj043393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6460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18 Imagen" descr="should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77899" y="0"/>
            <a:ext cx="6788202" cy="3747619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067923"/>
              </p:ext>
            </p:extLst>
          </p:nvPr>
        </p:nvGraphicFramePr>
        <p:xfrm>
          <a:off x="0" y="3804669"/>
          <a:ext cx="9143998" cy="3368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3035"/>
                <a:gridCol w="7990963"/>
              </a:tblGrid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Activity.   Match the sentences, in order to have a complete and logical meaning</a:t>
                      </a:r>
                      <a:r>
                        <a:rPr lang="es-ES_tradnl" sz="1800" dirty="0" smtClean="0">
                          <a:effectLst/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.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lang="en-US" sz="1800" noProof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It’s raining, you should take an umbrella.</a:t>
                      </a:r>
                      <a:endParaRPr lang="en-US" sz="1800" noProof="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es-CO" sz="18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3053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>
                          <a:effectLst/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es-CO" sz="18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8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s-CO" sz="18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19F1A84D-E890-441D-87D0-242F2E48FF9D}"/>
</file>

<file path=customXml/itemProps2.xml><?xml version="1.0" encoding="utf-8"?>
<ds:datastoreItem xmlns:ds="http://schemas.openxmlformats.org/officeDocument/2006/customXml" ds:itemID="{A3BAC3BA-2819-4A8F-AC2B-0183C08E8186}"/>
</file>

<file path=customXml/itemProps3.xml><?xml version="1.0" encoding="utf-8"?>
<ds:datastoreItem xmlns:ds="http://schemas.openxmlformats.org/officeDocument/2006/customXml" ds:itemID="{37C36A35-C21B-4098-8A94-1FB1524727C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796</TotalTime>
  <Words>153</Words>
  <Application>Microsoft Office PowerPoint</Application>
  <PresentationFormat>Presentación en pantalla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140</cp:revision>
  <dcterms:created xsi:type="dcterms:W3CDTF">2009-03-25T12:49:46Z</dcterms:created>
  <dcterms:modified xsi:type="dcterms:W3CDTF">2011-07-27T16:20:47Z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