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8" r:id="rId2"/>
    <p:sldId id="259" r:id="rId3"/>
    <p:sldId id="261" r:id="rId4"/>
    <p:sldId id="266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7389" autoAdjust="0"/>
  </p:normalViewPr>
  <p:slideViewPr>
    <p:cSldViewPr>
      <p:cViewPr>
        <p:scale>
          <a:sx n="66" d="100"/>
          <a:sy n="66" d="100"/>
        </p:scale>
        <p:origin x="-150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30/06/2014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slfast.com/easydialogs/ec/dailylife068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panol-ingles.com.mx/phrase_book/spanish/daily_routin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panol-ingles.com.mx/phrase_book/spanish/daily_routine.html" TargetMode="External"/><Relationship Id="rId2" Type="http://schemas.openxmlformats.org/officeDocument/2006/relationships/hyperlink" Target="http://www.youtube.com/watch?v=Sa6BwxHNrp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arnamericanenglishonline.com/Red%20Level/R16%20Expressions%20of%20Tim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1556792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</a:rPr>
              <a:t>Level 2</a:t>
            </a:r>
          </a:p>
          <a:p>
            <a:pPr algn="ctr">
              <a:lnSpc>
                <a:spcPct val="150000"/>
              </a:lnSpc>
            </a:pPr>
            <a:endParaRPr lang="en-US" sz="4000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</a:rPr>
              <a:t>Student’s name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Watch next video and give large answers</a:t>
            </a:r>
          </a:p>
          <a:p>
            <a:pPr>
              <a:lnSpc>
                <a:spcPct val="150000"/>
              </a:lnSpc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www.eslfast.com/easydialogs/ec/dailylife068.htm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9802" y="29617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395536" y="1628800"/>
            <a:ext cx="71287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1. What do they celebrate?</a:t>
            </a: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2. Is it his anniversary?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3. What is the good idea?</a:t>
            </a: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4. What is the date?</a:t>
            </a: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5. How do you celebrate the Earth day?</a:t>
            </a:r>
          </a:p>
          <a:p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6. What do you do to take care of the planet</a:t>
            </a:r>
            <a:r>
              <a:rPr lang="es-ES_tradnl" dirty="0" smtClean="0"/>
              <a:t>?</a:t>
            </a:r>
          </a:p>
          <a:p>
            <a:endParaRPr lang="es-ES_tradnl" dirty="0" smtClean="0"/>
          </a:p>
          <a:p>
            <a:pPr marL="342900" indent="-342900">
              <a:buAutoNum type="arabicPeriod"/>
            </a:pP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348" y="1484784"/>
            <a:ext cx="252748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Identify </a:t>
            </a:r>
            <a:r>
              <a:rPr lang="en-US" dirty="0" smtClean="0"/>
              <a:t>how to describe a daily routine, using the simple present tense:</a:t>
            </a:r>
            <a:endParaRPr lang="en-US" dirty="0" smtClean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277"/>
              </p:ext>
            </p:extLst>
          </p:nvPr>
        </p:nvGraphicFramePr>
        <p:xfrm>
          <a:off x="0" y="631997"/>
          <a:ext cx="9144000" cy="4813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Documento" r:id="rId3" imgW="7037513" imgH="2585912" progId="Word.Document.12">
                  <p:embed/>
                </p:oleObj>
              </mc:Choice>
              <mc:Fallback>
                <p:oleObj name="Documento" r:id="rId3" imgW="7037513" imgH="25859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31997"/>
                        <a:ext cx="9144000" cy="481322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Use the simple present tense to describe your family’s daily routine: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You can use these verbs, and include DON’T - DOESN’T: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www.espanol-ingles.com.mx/phrase_book/spanish/daily_routine.html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107504" y="2132856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Example: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My parents wake up very early from Monday to Friday, but they don’t get up early on Saturdays and Sundays …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I eat breakfast at….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761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TIME EXPRESSIONS</a:t>
            </a:r>
          </a:p>
          <a:p>
            <a:pPr algn="ctr">
              <a:lnSpc>
                <a:spcPct val="150000"/>
              </a:lnSpc>
            </a:pPr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Use them at the end of the sentence</a:t>
            </a:r>
          </a:p>
        </p:txBody>
      </p:sp>
      <p:pic>
        <p:nvPicPr>
          <p:cNvPr id="409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8046" y="188640"/>
            <a:ext cx="901580" cy="79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62767"/>
              </p:ext>
            </p:extLst>
          </p:nvPr>
        </p:nvGraphicFramePr>
        <p:xfrm>
          <a:off x="2" y="1107997"/>
          <a:ext cx="9143997" cy="4697270"/>
        </p:xfrm>
        <a:graphic>
          <a:graphicData uri="http://schemas.openxmlformats.org/drawingml/2006/table">
            <a:tbl>
              <a:tblPr firstRow="1" firstCol="1" bandRow="1"/>
              <a:tblGrid>
                <a:gridCol w="2109644"/>
                <a:gridCol w="2579374"/>
                <a:gridCol w="2109644"/>
                <a:gridCol w="2345335"/>
              </a:tblGrid>
              <a:tr h="4979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i="0" dirty="0">
                          <a:effectLst/>
                          <a:latin typeface="Calibri"/>
                          <a:ea typeface="Times New Roman"/>
                        </a:rPr>
                        <a:t>ENGLISH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i="0">
                          <a:effectLst/>
                          <a:latin typeface="Calibri"/>
                          <a:ea typeface="Times New Roman"/>
                        </a:rPr>
                        <a:t>SPANISH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i="0" dirty="0">
                          <a:effectLst/>
                          <a:latin typeface="Calibri"/>
                          <a:ea typeface="Times New Roman"/>
                        </a:rPr>
                        <a:t>ENGLISH</a:t>
                      </a:r>
                      <a:endParaRPr lang="es-CO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b="1" i="0">
                          <a:effectLst/>
                          <a:latin typeface="Calibri"/>
                          <a:ea typeface="Times New Roman"/>
                        </a:rPr>
                        <a:t>SPANISH</a:t>
                      </a:r>
                      <a:endParaRPr lang="es-CO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day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día - todos los días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Once a day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Una vez al día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night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noche- todas las noches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Once a month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Una vez al mes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morning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mañana - todas las . . .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Once a year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Una vez al año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Every afternoon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tarde - todas las tardes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dirty="0" smtClean="0">
                          <a:effectLst/>
                          <a:latin typeface="Calibri"/>
                          <a:ea typeface="Times New Roman"/>
                        </a:rPr>
                        <a:t>Twice a week</a:t>
                      </a:r>
                      <a:endParaRPr lang="en-US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Dos veces a la semana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Every week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Cada semana - todas las … 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Twice a day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Dos veces al día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weekend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fin de semana - todos…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Twice a month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Dos veces al mes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month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mes - todos . . .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3 times a day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Tres veces al día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year 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año - todos…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dirty="0" smtClean="0">
                          <a:effectLst/>
                          <a:latin typeface="Calibri"/>
                          <a:ea typeface="Times New Roman"/>
                        </a:rPr>
                        <a:t>4 times a week</a:t>
                      </a:r>
                      <a:endParaRPr lang="en-US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cuatro veces a la semana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Sunday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domingo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6 times a year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Seis veces al año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effectLst/>
                          <a:latin typeface="Calibri"/>
                          <a:ea typeface="Times New Roman"/>
                        </a:rPr>
                        <a:t>Every other day</a:t>
                      </a:r>
                      <a:endParaRPr lang="es-CO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>
                          <a:effectLst/>
                          <a:latin typeface="Calibri"/>
                          <a:ea typeface="Times New Roman"/>
                        </a:rPr>
                        <a:t>Cada otro día / día por medio</a:t>
                      </a:r>
                      <a:endParaRPr lang="es-CO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smtClean="0">
                          <a:effectLst/>
                          <a:latin typeface="Calibri"/>
                          <a:ea typeface="Times New Roman"/>
                        </a:rPr>
                        <a:t>From time to time</a:t>
                      </a:r>
                      <a:endParaRPr lang="en-US" sz="1600" noProof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De vez en cuando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effectLst/>
                          <a:latin typeface="Calibri"/>
                          <a:ea typeface="Times New Roman"/>
                        </a:rPr>
                        <a:t>Every other Sunday</a:t>
                      </a:r>
                      <a:endParaRPr lang="es-CO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Cada 15 días los domingos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noProof="0" dirty="0" smtClean="0">
                          <a:effectLst/>
                          <a:latin typeface="Calibri"/>
                          <a:ea typeface="Times New Roman"/>
                        </a:rPr>
                        <a:t>Once in a while</a:t>
                      </a:r>
                      <a:endParaRPr lang="en-US" sz="16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00" i="0" dirty="0">
                          <a:effectLst/>
                          <a:latin typeface="Calibri"/>
                          <a:ea typeface="Times New Roman"/>
                        </a:rPr>
                        <a:t>Todo el tiempo</a:t>
                      </a:r>
                      <a:endParaRPr lang="es-CO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59581"/>
              </p:ext>
            </p:extLst>
          </p:nvPr>
        </p:nvGraphicFramePr>
        <p:xfrm>
          <a:off x="107504" y="116632"/>
          <a:ext cx="8928992" cy="2240280"/>
        </p:xfrm>
        <a:graphic>
          <a:graphicData uri="http://schemas.openxmlformats.org/drawingml/2006/table">
            <a:tbl>
              <a:tblPr/>
              <a:tblGrid>
                <a:gridCol w="4467815"/>
                <a:gridCol w="4461177"/>
              </a:tblGrid>
              <a:tr h="257810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  <a:latin typeface="Calibri"/>
                          <a:ea typeface="Times New Roman"/>
                        </a:rPr>
                        <a:t>I visit my family </a:t>
                      </a:r>
                      <a:r>
                        <a:rPr lang="en-US" sz="1400" b="1" i="0" dirty="0">
                          <a:effectLst/>
                          <a:latin typeface="Calibri"/>
                          <a:ea typeface="Times New Roman"/>
                        </a:rPr>
                        <a:t>twice a week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effectLst/>
                          <a:latin typeface="Calibri"/>
                          <a:ea typeface="Times New Roman"/>
                        </a:rPr>
                        <a:t>yo visito a mi familia </a:t>
                      </a:r>
                      <a:r>
                        <a:rPr lang="es-ES" sz="1400" b="1" i="0" dirty="0">
                          <a:effectLst/>
                          <a:latin typeface="Calibri"/>
                          <a:ea typeface="Times New Roman"/>
                        </a:rPr>
                        <a:t>2 veces a la semana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145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effectLst/>
                          <a:latin typeface="Calibri"/>
                          <a:ea typeface="Times New Roman"/>
                        </a:rPr>
                        <a:t>The teacher sends e-mails </a:t>
                      </a:r>
                      <a:r>
                        <a:rPr lang="en-US" sz="1400" b="1" i="0">
                          <a:effectLst/>
                          <a:latin typeface="Calibri"/>
                          <a:ea typeface="Times New Roman"/>
                        </a:rPr>
                        <a:t>every day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effectLst/>
                          <a:latin typeface="Calibri"/>
                          <a:ea typeface="Times New Roman"/>
                        </a:rPr>
                        <a:t>el profesor envía correos </a:t>
                      </a:r>
                      <a:r>
                        <a:rPr lang="es-ES" sz="1400" b="1" i="0">
                          <a:effectLst/>
                          <a:latin typeface="Calibri"/>
                          <a:ea typeface="Times New Roman"/>
                        </a:rPr>
                        <a:t>todos los días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effectLst/>
                          <a:latin typeface="Calibri"/>
                          <a:ea typeface="Times New Roman"/>
                        </a:rPr>
                        <a:t>We study at Ciber </a:t>
                      </a:r>
                      <a:r>
                        <a:rPr lang="en-US" sz="1400" b="1" i="0">
                          <a:effectLst/>
                          <a:latin typeface="Calibri"/>
                          <a:ea typeface="Times New Roman"/>
                        </a:rPr>
                        <a:t>every week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i="0">
                          <a:effectLst/>
                          <a:latin typeface="Calibri"/>
                          <a:ea typeface="Times New Roman"/>
                        </a:rPr>
                        <a:t>nosotros estudiamos en el Ciber </a:t>
                      </a:r>
                      <a:r>
                        <a:rPr lang="es-ES" sz="1400" b="1" i="0">
                          <a:effectLst/>
                          <a:latin typeface="Calibri"/>
                          <a:ea typeface="Times New Roman"/>
                        </a:rPr>
                        <a:t>todas las semanas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>
                          <a:effectLst/>
                          <a:latin typeface="Calibri"/>
                          <a:ea typeface="Times New Roman"/>
                        </a:rPr>
                        <a:t>I go swimming </a:t>
                      </a:r>
                      <a:r>
                        <a:rPr lang="en-US" sz="1400" b="1" i="0">
                          <a:effectLst/>
                          <a:latin typeface="Calibri"/>
                          <a:ea typeface="Times New Roman"/>
                        </a:rPr>
                        <a:t>once a month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i="0" dirty="0">
                          <a:effectLst/>
                          <a:latin typeface="Calibri"/>
                          <a:ea typeface="Times New Roman"/>
                        </a:rPr>
                        <a:t>yo voy de natación </a:t>
                      </a:r>
                      <a:r>
                        <a:rPr lang="es-ES" sz="1400" b="1" i="0" dirty="0">
                          <a:effectLst/>
                          <a:latin typeface="Calibri"/>
                          <a:ea typeface="Times New Roman"/>
                        </a:rPr>
                        <a:t>una vez al mes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  <a:latin typeface="Calibri"/>
                          <a:ea typeface="Times New Roman"/>
                        </a:rPr>
                        <a:t>My mother watches TV </a:t>
                      </a:r>
                      <a:r>
                        <a:rPr lang="en-US" sz="1400" b="1" i="0" dirty="0">
                          <a:effectLst/>
                          <a:latin typeface="Calibri"/>
                          <a:ea typeface="Times New Roman"/>
                        </a:rPr>
                        <a:t>every night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400" i="0" dirty="0">
                          <a:effectLst/>
                          <a:latin typeface="Calibri"/>
                          <a:ea typeface="Times New Roman"/>
                        </a:rPr>
                        <a:t>mi madre ve televisión </a:t>
                      </a:r>
                      <a:r>
                        <a:rPr lang="es-CO" sz="1400" b="1" i="0" dirty="0">
                          <a:effectLst/>
                          <a:latin typeface="Calibri"/>
                          <a:ea typeface="Times New Roman"/>
                        </a:rPr>
                        <a:t>todas las noches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  <a:latin typeface="Calibri"/>
                          <a:ea typeface="Times New Roman"/>
                        </a:rPr>
                        <a:t>My brothers shave </a:t>
                      </a:r>
                      <a:r>
                        <a:rPr lang="en-US" sz="1400" b="1" i="0" dirty="0">
                          <a:effectLst/>
                          <a:latin typeface="Calibri"/>
                          <a:ea typeface="Times New Roman"/>
                        </a:rPr>
                        <a:t>every other day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400" i="0">
                          <a:effectLst/>
                          <a:latin typeface="Calibri"/>
                          <a:ea typeface="Times New Roman"/>
                        </a:rPr>
                        <a:t>mis hermanos se afeitan </a:t>
                      </a:r>
                      <a:r>
                        <a:rPr lang="es-CO" sz="1400" b="1" i="0">
                          <a:effectLst/>
                          <a:latin typeface="Calibri"/>
                          <a:ea typeface="Times New Roman"/>
                        </a:rPr>
                        <a:t>día por medio</a:t>
                      </a:r>
                      <a:endParaRPr lang="es-CO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882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dirty="0">
                          <a:effectLst/>
                          <a:latin typeface="Calibri"/>
                          <a:ea typeface="Times New Roman"/>
                        </a:rPr>
                        <a:t>It rains </a:t>
                      </a:r>
                      <a:r>
                        <a:rPr lang="en-US" sz="1400" b="1" i="0" dirty="0">
                          <a:effectLst/>
                          <a:latin typeface="Calibri"/>
                          <a:ea typeface="Times New Roman"/>
                        </a:rPr>
                        <a:t>twice a week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400" i="0" dirty="0">
                          <a:effectLst/>
                          <a:latin typeface="Calibri"/>
                          <a:ea typeface="Times New Roman"/>
                        </a:rPr>
                        <a:t>llueve </a:t>
                      </a:r>
                      <a:r>
                        <a:rPr lang="es-CO" sz="1400" b="1" i="0" dirty="0">
                          <a:effectLst/>
                          <a:latin typeface="Calibri"/>
                          <a:ea typeface="Times New Roman"/>
                        </a:rPr>
                        <a:t>dos veces a la semana</a:t>
                      </a:r>
                      <a:endParaRPr lang="es-CO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396551"/>
              </p:ext>
            </p:extLst>
          </p:nvPr>
        </p:nvGraphicFramePr>
        <p:xfrm>
          <a:off x="0" y="3077667"/>
          <a:ext cx="6156176" cy="3780332"/>
        </p:xfrm>
        <a:graphic>
          <a:graphicData uri="http://schemas.openxmlformats.org/drawingml/2006/table">
            <a:tbl>
              <a:tblPr firstRow="1" firstCol="1" bandRow="1"/>
              <a:tblGrid>
                <a:gridCol w="2275426"/>
                <a:gridCol w="3880750"/>
              </a:tblGrid>
              <a:tr h="644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Every day</a:t>
                      </a:r>
                      <a:endParaRPr lang="es-CO" sz="16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I study at Cibercolegio every day</a:t>
                      </a:r>
                      <a:endParaRPr lang="es-CO" sz="16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Once a month</a:t>
                      </a:r>
                      <a:endParaRPr lang="es-CO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Twice a year</a:t>
                      </a:r>
                      <a:endParaRPr lang="es-CO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night</a:t>
                      </a:r>
                      <a:endParaRPr lang="es-CO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weekend</a:t>
                      </a:r>
                      <a:endParaRPr lang="es-CO" sz="16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From time to time</a:t>
                      </a:r>
                      <a:endParaRPr lang="es-CO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day</a:t>
                      </a:r>
                      <a:endParaRPr lang="es-CO" sz="16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year </a:t>
                      </a:r>
                      <a:endParaRPr lang="es-CO" sz="16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1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Sunday </a:t>
                      </a:r>
                      <a:endParaRPr lang="es-CO" sz="16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41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Three times a </a:t>
                      </a:r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day</a:t>
                      </a:r>
                      <a:endParaRPr lang="es-CO" sz="1600" b="1" i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i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Every month </a:t>
                      </a:r>
                      <a:endParaRPr lang="es-CO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 marL="66712" marR="667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0" y="2492896"/>
            <a:ext cx="91440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Describe the actions you or another person makes using next time expressions. See the example and conjugate the verb in simple present tense.</a:t>
            </a:r>
          </a:p>
        </p:txBody>
      </p:sp>
    </p:spTree>
    <p:extLst>
      <p:ext uri="{BB962C8B-B14F-4D97-AF65-F5344CB8AC3E}">
        <p14:creationId xmlns:p14="http://schemas.microsoft.com/office/powerpoint/2010/main" val="147838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764704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 smtClean="0"/>
              <a:t>Resources</a:t>
            </a:r>
            <a:endParaRPr lang="es-CO" dirty="0" smtClean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err="1" smtClean="0"/>
              <a:t>explanation</a:t>
            </a:r>
            <a:r>
              <a:rPr lang="es-CO" dirty="0" smtClean="0"/>
              <a:t>: simple </a:t>
            </a:r>
            <a:r>
              <a:rPr lang="es-CO" dirty="0" err="1" smtClean="0"/>
              <a:t>present</a:t>
            </a:r>
            <a:r>
              <a:rPr lang="es-CO" dirty="0" smtClean="0"/>
              <a:t> tense:</a:t>
            </a:r>
          </a:p>
          <a:p>
            <a:r>
              <a:rPr lang="es-CO" dirty="0">
                <a:hlinkClick r:id="rId2"/>
              </a:rPr>
              <a:t>http://</a:t>
            </a:r>
            <a:r>
              <a:rPr lang="es-CO" dirty="0" smtClean="0">
                <a:hlinkClick r:id="rId2"/>
              </a:rPr>
              <a:t>www.youtube.com/watch?v=Sa6BwxHNrpk</a:t>
            </a:r>
            <a:endParaRPr lang="es-CO" dirty="0" smtClean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err="1" smtClean="0"/>
              <a:t>Daily</a:t>
            </a:r>
            <a:r>
              <a:rPr lang="es-CO" dirty="0" smtClean="0"/>
              <a:t> </a:t>
            </a:r>
            <a:r>
              <a:rPr lang="es-CO" dirty="0" err="1" smtClean="0"/>
              <a:t>rotuine</a:t>
            </a:r>
            <a:r>
              <a:rPr lang="es-CO" dirty="0" smtClean="0"/>
              <a:t> – </a:t>
            </a:r>
            <a:r>
              <a:rPr lang="es-CO" dirty="0" err="1" smtClean="0"/>
              <a:t>actions</a:t>
            </a:r>
            <a:endParaRPr lang="es-CO" dirty="0" smtClean="0"/>
          </a:p>
          <a:p>
            <a:r>
              <a:rPr lang="es-CO" dirty="0">
                <a:hlinkClick r:id="rId3"/>
              </a:rPr>
              <a:t>http://</a:t>
            </a:r>
            <a:r>
              <a:rPr lang="es-CO" dirty="0" smtClean="0">
                <a:hlinkClick r:id="rId3"/>
              </a:rPr>
              <a:t>www.espanol-ingles.com.mx/phrase_book/spanish/daily_routine.html</a:t>
            </a:r>
            <a:endParaRPr lang="es-CO" dirty="0" smtClean="0"/>
          </a:p>
          <a:p>
            <a:endParaRPr lang="es-CO" dirty="0"/>
          </a:p>
          <a:p>
            <a:pPr marL="285750" indent="-285750">
              <a:buFontTx/>
              <a:buChar char="-"/>
            </a:pPr>
            <a:r>
              <a:rPr lang="es-CO" dirty="0" smtClean="0"/>
              <a:t>Time </a:t>
            </a:r>
            <a:r>
              <a:rPr lang="es-CO" dirty="0" err="1" smtClean="0"/>
              <a:t>expressions</a:t>
            </a:r>
            <a:endParaRPr lang="es-CO" dirty="0" smtClean="0"/>
          </a:p>
          <a:p>
            <a:r>
              <a:rPr lang="es-CO" dirty="0">
                <a:hlinkClick r:id="rId4"/>
              </a:rPr>
              <a:t>http://</a:t>
            </a:r>
            <a:r>
              <a:rPr lang="es-CO" dirty="0" smtClean="0">
                <a:hlinkClick r:id="rId4"/>
              </a:rPr>
              <a:t>www.learnamericanenglishonline.com/Red%20Level/R16%20Expressions%20of%20Time.html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80122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CDF66FDC-891B-4636-933D-70CDB2F9983B}"/>
</file>

<file path=customXml/itemProps2.xml><?xml version="1.0" encoding="utf-8"?>
<ds:datastoreItem xmlns:ds="http://schemas.openxmlformats.org/officeDocument/2006/customXml" ds:itemID="{2BB371FE-32F9-4128-A9B4-23089C64B103}"/>
</file>

<file path=customXml/itemProps3.xml><?xml version="1.0" encoding="utf-8"?>
<ds:datastoreItem xmlns:ds="http://schemas.openxmlformats.org/officeDocument/2006/customXml" ds:itemID="{7A7DD209-9B28-48A0-B687-09F45F675F9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679</TotalTime>
  <Words>499</Words>
  <Application>Microsoft Office PowerPoint</Application>
  <PresentationFormat>Presentación en pantalla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Concurrencia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Usuario</cp:lastModifiedBy>
  <cp:revision>120</cp:revision>
  <dcterms:created xsi:type="dcterms:W3CDTF">2009-03-25T12:49:46Z</dcterms:created>
  <dcterms:modified xsi:type="dcterms:W3CDTF">2014-06-30T20:10:21Z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