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34"/>
  </p:notesMasterIdLst>
  <p:sldIdLst>
    <p:sldId id="256" r:id="rId6"/>
    <p:sldId id="267" r:id="rId7"/>
    <p:sldId id="272" r:id="rId8"/>
    <p:sldId id="276" r:id="rId9"/>
    <p:sldId id="418" r:id="rId10"/>
    <p:sldId id="384" r:id="rId11"/>
    <p:sldId id="448" r:id="rId12"/>
    <p:sldId id="449" r:id="rId13"/>
    <p:sldId id="463" r:id="rId14"/>
    <p:sldId id="394" r:id="rId15"/>
    <p:sldId id="464" r:id="rId16"/>
    <p:sldId id="465" r:id="rId17"/>
    <p:sldId id="466" r:id="rId18"/>
    <p:sldId id="450" r:id="rId19"/>
    <p:sldId id="451" r:id="rId20"/>
    <p:sldId id="453" r:id="rId21"/>
    <p:sldId id="454" r:id="rId22"/>
    <p:sldId id="452" r:id="rId23"/>
    <p:sldId id="455" r:id="rId24"/>
    <p:sldId id="456" r:id="rId25"/>
    <p:sldId id="457" r:id="rId26"/>
    <p:sldId id="458" r:id="rId27"/>
    <p:sldId id="459" r:id="rId28"/>
    <p:sldId id="460" r:id="rId29"/>
    <p:sldId id="461" r:id="rId30"/>
    <p:sldId id="440" r:id="rId31"/>
    <p:sldId id="270" r:id="rId32"/>
    <p:sldId id="269" r:id="rId33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IANA MARCELA RESTREPO TOBÓN" initials="DMRT" lastIdx="1" clrIdx="0">
    <p:extLst/>
  </p:cmAuthor>
  <p:cmAuthor id="2" name="Usuario" initials="U" lastIdx="1" clrIdx="1"/>
  <p:cmAuthor id="3" name="JANNETH FLOREZ ALVAREZ" initials="JFA" lastIdx="1" clrIdx="2">
    <p:extLst>
      <p:ext uri="{19B8F6BF-5375-455C-9EA6-DF929625EA0E}">
        <p15:presenceInfo xmlns:p15="http://schemas.microsoft.com/office/powerpoint/2012/main" userId="S-1-5-21-1062335336-1874906157-931336596-18675" providerId="AD"/>
      </p:ext>
    </p:extLst>
  </p:cmAuthor>
  <p:cmAuthor id="4" name="patricia" initials="p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0926"/>
    <a:srgbClr val="009EE0"/>
    <a:srgbClr val="F65E0A"/>
    <a:srgbClr val="FF33CC"/>
    <a:srgbClr val="C5C4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Estilo medio 1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06799F8-075E-4A3A-A7F6-7FBC6576F1A4}" styleName="Estilo temático 2 - Énfasis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Estilo temático 1 - Énfasis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0A1B5D5-9B99-4C35-A422-299274C87663}" styleName="Estilo medio 1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6D9F66E-5EB9-4882-86FB-DCBF35E3C3E4}" styleName="Estilo medio 4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5DA37D80-6434-44D0-A028-1B22A696006F}" styleName="Estilo claro 3 - Acento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Estilo medio 1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412" autoAdjust="0"/>
    <p:restoredTop sz="99711" autoAdjust="0"/>
  </p:normalViewPr>
  <p:slideViewPr>
    <p:cSldViewPr>
      <p:cViewPr varScale="1">
        <p:scale>
          <a:sx n="87" d="100"/>
          <a:sy n="87" d="100"/>
        </p:scale>
        <p:origin x="4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ableStyles" Target="tableStyles.xml"/><Relationship Id="rId21" Type="http://schemas.openxmlformats.org/officeDocument/2006/relationships/slide" Target="slides/slide16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commentAuthors" Target="commentAuthor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37348E-BC6B-41A4-B2A2-B7B4632D96ED}" type="datetimeFigureOut">
              <a:rPr lang="es-ES" smtClean="0"/>
              <a:pPr/>
              <a:t>09/06/2014</a:t>
            </a:fld>
            <a:endParaRPr lang="es-ES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BA292C-731F-45BB-A364-DB776F0BEBA2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660386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60330-9EE6-4279-A589-61785898B17C}" type="datetimeFigureOut">
              <a:rPr lang="es-ES" smtClean="0"/>
              <a:pPr/>
              <a:t>09/06/2014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8CD97-9A41-4FEE-807E-77170738614F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60330-9EE6-4279-A589-61785898B17C}" type="datetimeFigureOut">
              <a:rPr lang="es-ES" smtClean="0"/>
              <a:pPr/>
              <a:t>09/06/2014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8CD97-9A41-4FEE-807E-77170738614F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60330-9EE6-4279-A589-61785898B17C}" type="datetimeFigureOut">
              <a:rPr lang="es-ES" smtClean="0"/>
              <a:pPr/>
              <a:t>09/06/2014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8CD97-9A41-4FEE-807E-77170738614F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60330-9EE6-4279-A589-61785898B17C}" type="datetimeFigureOut">
              <a:rPr lang="es-ES" smtClean="0"/>
              <a:pPr/>
              <a:t>09/06/2014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8CD97-9A41-4FEE-807E-77170738614F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60330-9EE6-4279-A589-61785898B17C}" type="datetimeFigureOut">
              <a:rPr lang="es-ES" smtClean="0"/>
              <a:pPr/>
              <a:t>09/06/2014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8CD97-9A41-4FEE-807E-77170738614F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60330-9EE6-4279-A589-61785898B17C}" type="datetimeFigureOut">
              <a:rPr lang="es-ES" smtClean="0"/>
              <a:pPr/>
              <a:t>09/06/2014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8CD97-9A41-4FEE-807E-77170738614F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60330-9EE6-4279-A589-61785898B17C}" type="datetimeFigureOut">
              <a:rPr lang="es-ES" smtClean="0"/>
              <a:pPr/>
              <a:t>09/06/2014</a:t>
            </a:fld>
            <a:endParaRPr lang="es-ES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8CD97-9A41-4FEE-807E-77170738614F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60330-9EE6-4279-A589-61785898B17C}" type="datetimeFigureOut">
              <a:rPr lang="es-ES" smtClean="0"/>
              <a:pPr/>
              <a:t>09/06/2014</a:t>
            </a:fld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8CD97-9A41-4FEE-807E-77170738614F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60330-9EE6-4279-A589-61785898B17C}" type="datetimeFigureOut">
              <a:rPr lang="es-ES" smtClean="0"/>
              <a:pPr/>
              <a:t>09/06/2014</a:t>
            </a:fld>
            <a:endParaRPr lang="es-E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8CD97-9A41-4FEE-807E-77170738614F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60330-9EE6-4279-A589-61785898B17C}" type="datetimeFigureOut">
              <a:rPr lang="es-ES" smtClean="0"/>
              <a:pPr/>
              <a:t>09/06/2014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8CD97-9A41-4FEE-807E-77170738614F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60330-9EE6-4279-A589-61785898B17C}" type="datetimeFigureOut">
              <a:rPr lang="es-ES" smtClean="0"/>
              <a:pPr/>
              <a:t>09/06/2014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8CD97-9A41-4FEE-807E-77170738614F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960330-9EE6-4279-A589-61785898B17C}" type="datetimeFigureOut">
              <a:rPr lang="es-ES" smtClean="0"/>
              <a:pPr/>
              <a:t>09/06/2014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A8CD97-9A41-4FEE-807E-77170738614F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16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16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16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16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16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16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16.pn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16.png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16.png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16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16.png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16.png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16.png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16.png"/><Relationship Id="rId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16.png"/><Relationship Id="rId4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16.png"/><Relationship Id="rId4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16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944972" y="2492896"/>
            <a:ext cx="722742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8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Plantilla Diseño Mediacional</a:t>
            </a:r>
          </a:p>
          <a:p>
            <a:pPr algn="ctr"/>
            <a:r>
              <a:rPr lang="es-E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ger" pitchFamily="18" charset="0"/>
                <a:ea typeface="Verdana" pitchFamily="34" charset="0"/>
                <a:cs typeface="Verdana" pitchFamily="34" charset="0"/>
              </a:rPr>
              <a:t> </a:t>
            </a:r>
            <a:r>
              <a:rPr lang="es-E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ger" pitchFamily="18" charset="0"/>
                <a:ea typeface="Verdana" pitchFamily="34" charset="0"/>
                <a:cs typeface="Verdana" pitchFamily="34" charset="0"/>
              </a:rPr>
              <a:t>Primaria incluyente</a:t>
            </a:r>
            <a:endParaRPr lang="es-CO" sz="2400" dirty="0">
              <a:solidFill>
                <a:schemeClr val="tx1">
                  <a:lumMod val="75000"/>
                  <a:lumOff val="25000"/>
                </a:schemeClr>
              </a:solidFill>
              <a:latin typeface="Tiger" pitchFamily="18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3 Subtítulo"/>
          <p:cNvSpPr>
            <a:spLocks noGrp="1"/>
          </p:cNvSpPr>
          <p:nvPr>
            <p:ph type="subTitle" idx="1"/>
          </p:nvPr>
        </p:nvSpPr>
        <p:spPr>
          <a:xfrm>
            <a:off x="1358286" y="4869160"/>
            <a:ext cx="6400800" cy="720080"/>
          </a:xfrm>
        </p:spPr>
        <p:txBody>
          <a:bodyPr>
            <a:normAutofit/>
          </a:bodyPr>
          <a:lstStyle/>
          <a:p>
            <a:r>
              <a:rPr lang="es-E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Segundo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9" name="8 Conector recto"/>
          <p:cNvCxnSpPr/>
          <p:nvPr/>
        </p:nvCxnSpPr>
        <p:spPr>
          <a:xfrm flipH="1">
            <a:off x="2139761" y="5403584"/>
            <a:ext cx="4837850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12 Rectángulo"/>
          <p:cNvSpPr/>
          <p:nvPr/>
        </p:nvSpPr>
        <p:spPr>
          <a:xfrm>
            <a:off x="3411582" y="5414241"/>
            <a:ext cx="22942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ger" pitchFamily="18" charset="0"/>
                <a:ea typeface="Verdana" pitchFamily="34" charset="0"/>
                <a:cs typeface="Verdana" pitchFamily="34" charset="0"/>
              </a:rPr>
              <a:t>Matemáticas / Guía 2</a:t>
            </a:r>
            <a:endParaRPr lang="es-CO" dirty="0">
              <a:solidFill>
                <a:schemeClr val="tx1">
                  <a:lumMod val="75000"/>
                  <a:lumOff val="25000"/>
                </a:schemeClr>
              </a:solidFill>
              <a:latin typeface="Tiger" pitchFamily="18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20 Rectángulo"/>
          <p:cNvSpPr/>
          <p:nvPr/>
        </p:nvSpPr>
        <p:spPr>
          <a:xfrm>
            <a:off x="2416361" y="5661247"/>
            <a:ext cx="3816424" cy="896515"/>
          </a:xfrm>
          <a:prstGeom prst="rect">
            <a:avLst/>
          </a:prstGeom>
          <a:solidFill>
            <a:srgbClr val="BD0926"/>
          </a:solidFill>
          <a:ln>
            <a:solidFill>
              <a:srgbClr val="BD09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" name="8 Imagen" descr="ayuda 2-0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698" y="1645953"/>
            <a:ext cx="1143007" cy="1259166"/>
          </a:xfrm>
          <a:prstGeom prst="rect">
            <a:avLst/>
          </a:prstGeom>
        </p:spPr>
      </p:pic>
      <p:sp>
        <p:nvSpPr>
          <p:cNvPr id="12" name="4 Rectángulo"/>
          <p:cNvSpPr/>
          <p:nvPr/>
        </p:nvSpPr>
        <p:spPr>
          <a:xfrm>
            <a:off x="1848575" y="1281926"/>
            <a:ext cx="49519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Actividad Nº 1 de  </a:t>
            </a:r>
            <a:r>
              <a:rPr lang="es-E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c</a:t>
            </a:r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onceptualización</a:t>
            </a:r>
            <a:endParaRPr lang="es-CO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4" name="8 Imagen" descr="Selección 2-0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6385" y="1540441"/>
            <a:ext cx="1143007" cy="1259166"/>
          </a:xfrm>
          <a:prstGeom prst="rect">
            <a:avLst/>
          </a:prstGeom>
        </p:spPr>
      </p:pic>
      <p:sp>
        <p:nvSpPr>
          <p:cNvPr id="19" name="Rectángulo 18"/>
          <p:cNvSpPr/>
          <p:nvPr/>
        </p:nvSpPr>
        <p:spPr>
          <a:xfrm>
            <a:off x="9252519" y="548680"/>
            <a:ext cx="6048673" cy="22322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0" name="CuadroTexto 19"/>
          <p:cNvSpPr txBox="1"/>
          <p:nvPr/>
        </p:nvSpPr>
        <p:spPr>
          <a:xfrm>
            <a:off x="9324528" y="692696"/>
            <a:ext cx="58326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dirty="0" smtClean="0">
                <a:solidFill>
                  <a:schemeClr val="bg1"/>
                </a:solidFill>
                <a:latin typeface="Century Gothic" pitchFamily="34" charset="0"/>
              </a:rPr>
              <a:t>Texto alternativo:</a:t>
            </a:r>
          </a:p>
          <a:p>
            <a:r>
              <a:rPr lang="es-CO" sz="1400" dirty="0">
                <a:solidFill>
                  <a:schemeClr val="bg1"/>
                </a:solidFill>
                <a:latin typeface="Century Gothic" pitchFamily="34" charset="0"/>
              </a:rPr>
              <a:t>Reloj de color rojo, que muestra la hora.</a:t>
            </a:r>
          </a:p>
          <a:p>
            <a:endParaRPr lang="es-CO" dirty="0" smtClean="0">
              <a:solidFill>
                <a:schemeClr val="bg1"/>
              </a:solidFill>
            </a:endParaRPr>
          </a:p>
          <a:p>
            <a:endParaRPr lang="es-CO" dirty="0" smtClean="0">
              <a:solidFill>
                <a:schemeClr val="bg1"/>
              </a:solidFill>
            </a:endParaRPr>
          </a:p>
        </p:txBody>
      </p:sp>
      <p:sp>
        <p:nvSpPr>
          <p:cNvPr id="31" name="Rectángulo 56"/>
          <p:cNvSpPr/>
          <p:nvPr/>
        </p:nvSpPr>
        <p:spPr>
          <a:xfrm>
            <a:off x="9228093" y="3140968"/>
            <a:ext cx="4344907" cy="504056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2" name="CuadroTexto 55"/>
          <p:cNvSpPr txBox="1"/>
          <p:nvPr/>
        </p:nvSpPr>
        <p:spPr>
          <a:xfrm>
            <a:off x="9228094" y="3284984"/>
            <a:ext cx="4181308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dirty="0" smtClean="0">
                <a:latin typeface="Century Gothic" pitchFamily="34" charset="0"/>
              </a:rPr>
              <a:t>DG:</a:t>
            </a:r>
          </a:p>
          <a:p>
            <a:r>
              <a:rPr lang="es-CO" sz="1600" dirty="0">
                <a:latin typeface="Century Gothic" pitchFamily="34" charset="0"/>
              </a:rPr>
              <a:t>Al hacer clic sobre el ícono de «oído» el estudiante debe escuchar el texto de la diapositiva. </a:t>
            </a:r>
            <a:endParaRPr lang="es-CO" sz="1600" dirty="0" smtClean="0">
              <a:latin typeface="Century Gothic" pitchFamily="34" charset="0"/>
            </a:endParaRPr>
          </a:p>
          <a:p>
            <a:endParaRPr lang="es-CO" sz="1600" dirty="0">
              <a:latin typeface="Century Gothic" pitchFamily="34" charset="0"/>
            </a:endParaRPr>
          </a:p>
          <a:p>
            <a:r>
              <a:rPr lang="es-CO" sz="1600" dirty="0">
                <a:latin typeface="Century Gothic" pitchFamily="34" charset="0"/>
              </a:rPr>
              <a:t>L</a:t>
            </a:r>
            <a:r>
              <a:rPr lang="es-CO" sz="1600" dirty="0" smtClean="0">
                <a:latin typeface="Century Gothic" pitchFamily="34" charset="0"/>
              </a:rPr>
              <a:t>os </a:t>
            </a:r>
            <a:r>
              <a:rPr lang="es-CO" sz="1600" dirty="0">
                <a:latin typeface="Century Gothic" pitchFamily="34" charset="0"/>
              </a:rPr>
              <a:t>estudiantes deben dar clic en el icono de sonido, posteriormente se debe mostrar la imagen indicando que hora es, al mismo tiempo se debe de escuchar  la hora</a:t>
            </a:r>
            <a:r>
              <a:rPr lang="es-CO" sz="1600" dirty="0" smtClean="0"/>
              <a:t>.</a:t>
            </a:r>
          </a:p>
          <a:p>
            <a:r>
              <a:rPr lang="es-CO" sz="1600" dirty="0">
                <a:latin typeface="Century Gothic" pitchFamily="34" charset="0"/>
              </a:rPr>
              <a:t>Para este caso son las </a:t>
            </a:r>
            <a:r>
              <a:rPr lang="es-CO" sz="1600" dirty="0" smtClean="0">
                <a:latin typeface="Century Gothic" pitchFamily="34" charset="0"/>
              </a:rPr>
              <a:t>9:15</a:t>
            </a:r>
            <a:endParaRPr lang="es-CO" sz="1600" dirty="0">
              <a:latin typeface="Century Gothic" pitchFamily="34" charset="0"/>
            </a:endParaRPr>
          </a:p>
          <a:p>
            <a:endParaRPr lang="es-CO" sz="1600" dirty="0" smtClean="0">
              <a:latin typeface="Century Gothic" pitchFamily="34" charset="0"/>
            </a:endParaRPr>
          </a:p>
          <a:p>
            <a:r>
              <a:rPr lang="es-CO" sz="1600" dirty="0" smtClean="0">
                <a:latin typeface="Century Gothic" pitchFamily="34" charset="0"/>
              </a:rPr>
              <a:t>Favor mostrar en pantalla el primer reloj solamente, a medida que van escuchando va apareciendo el siguiente reloj. Solo un reloj a la vez. El estudiante debe escuchar la hora de todos los relojes para continuar a la siguiente actividad.</a:t>
            </a:r>
            <a:endParaRPr lang="es-ES" sz="1600" dirty="0">
              <a:latin typeface="Century Gothic" pitchFamily="34" charset="0"/>
            </a:endParaRPr>
          </a:p>
        </p:txBody>
      </p:sp>
      <p:pic>
        <p:nvPicPr>
          <p:cNvPr id="34" name="Imagen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625" y="1755806"/>
            <a:ext cx="1116535" cy="1116535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3020179" y="1942743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O" sz="1400" dirty="0" smtClean="0">
                <a:latin typeface="Century Gothic" pitchFamily="34" charset="0"/>
              </a:rPr>
              <a:t>Haz </a:t>
            </a:r>
            <a:r>
              <a:rPr lang="es-CO" sz="1400" dirty="0">
                <a:latin typeface="Century Gothic" pitchFamily="34" charset="0"/>
              </a:rPr>
              <a:t>clic en el </a:t>
            </a:r>
            <a:r>
              <a:rPr lang="es-CO" sz="1400" dirty="0" smtClean="0">
                <a:latin typeface="Century Gothic" pitchFamily="34" charset="0"/>
              </a:rPr>
              <a:t>ícono </a:t>
            </a:r>
            <a:r>
              <a:rPr lang="es-CO" sz="1400" dirty="0">
                <a:latin typeface="Century Gothic" pitchFamily="34" charset="0"/>
              </a:rPr>
              <a:t>de sonido, observa la imagen y escucha que hora es. </a:t>
            </a:r>
            <a:endParaRPr lang="es-ES" sz="1400" dirty="0">
              <a:latin typeface="Century Gothic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5576688"/>
            <a:ext cx="1133475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2411760" y="2636912"/>
            <a:ext cx="3816424" cy="3024336"/>
          </a:xfrm>
          <a:prstGeom prst="rect">
            <a:avLst/>
          </a:prstGeom>
          <a:noFill/>
          <a:ln>
            <a:solidFill>
              <a:srgbClr val="BD09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2" name="Picture 4" descr="C:\Users\patricia\Dropbox\CIBERCOLEGIO\MATEMATICAS GUIA 2\LECCION 7\IMAGENES\D9_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046" y="2765610"/>
            <a:ext cx="2811852" cy="2719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0710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20 Rectángulo"/>
          <p:cNvSpPr/>
          <p:nvPr/>
        </p:nvSpPr>
        <p:spPr>
          <a:xfrm>
            <a:off x="2416361" y="5661247"/>
            <a:ext cx="3816424" cy="896515"/>
          </a:xfrm>
          <a:prstGeom prst="rect">
            <a:avLst/>
          </a:prstGeom>
          <a:solidFill>
            <a:srgbClr val="BD0926"/>
          </a:solidFill>
          <a:ln>
            <a:solidFill>
              <a:srgbClr val="BD09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" name="8 Imagen" descr="ayuda 2-0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698" y="1645953"/>
            <a:ext cx="1143007" cy="1259166"/>
          </a:xfrm>
          <a:prstGeom prst="rect">
            <a:avLst/>
          </a:prstGeom>
        </p:spPr>
      </p:pic>
      <p:sp>
        <p:nvSpPr>
          <p:cNvPr id="12" name="4 Rectángulo"/>
          <p:cNvSpPr/>
          <p:nvPr/>
        </p:nvSpPr>
        <p:spPr>
          <a:xfrm>
            <a:off x="1848575" y="1281926"/>
            <a:ext cx="49519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Actividad Nº 1 de  </a:t>
            </a:r>
            <a:r>
              <a:rPr lang="es-E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c</a:t>
            </a:r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onceptualización</a:t>
            </a:r>
            <a:endParaRPr lang="es-CO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4" name="8 Imagen" descr="Selección 2-0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6385" y="1540441"/>
            <a:ext cx="1143007" cy="1259166"/>
          </a:xfrm>
          <a:prstGeom prst="rect">
            <a:avLst/>
          </a:prstGeom>
        </p:spPr>
      </p:pic>
      <p:sp>
        <p:nvSpPr>
          <p:cNvPr id="19" name="Rectángulo 18"/>
          <p:cNvSpPr/>
          <p:nvPr/>
        </p:nvSpPr>
        <p:spPr>
          <a:xfrm>
            <a:off x="9224714" y="115181"/>
            <a:ext cx="6048673" cy="22322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0" name="CuadroTexto 19"/>
          <p:cNvSpPr txBox="1"/>
          <p:nvPr/>
        </p:nvSpPr>
        <p:spPr>
          <a:xfrm>
            <a:off x="9324528" y="692696"/>
            <a:ext cx="58326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dirty="0" smtClean="0">
                <a:solidFill>
                  <a:schemeClr val="bg1"/>
                </a:solidFill>
                <a:latin typeface="Century Gothic" pitchFamily="34" charset="0"/>
              </a:rPr>
              <a:t>Texto alternativo:</a:t>
            </a:r>
          </a:p>
          <a:p>
            <a:r>
              <a:rPr lang="es-CO" sz="1400" dirty="0">
                <a:solidFill>
                  <a:schemeClr val="bg1"/>
                </a:solidFill>
                <a:latin typeface="Century Gothic" pitchFamily="34" charset="0"/>
              </a:rPr>
              <a:t>Reloj de color rojo, que muestra la hora.</a:t>
            </a:r>
          </a:p>
          <a:p>
            <a:endParaRPr lang="es-CO" dirty="0" smtClean="0">
              <a:solidFill>
                <a:schemeClr val="bg1"/>
              </a:solidFill>
            </a:endParaRPr>
          </a:p>
          <a:p>
            <a:endParaRPr lang="es-CO" dirty="0" smtClean="0">
              <a:solidFill>
                <a:schemeClr val="bg1"/>
              </a:solidFill>
            </a:endParaRPr>
          </a:p>
        </p:txBody>
      </p:sp>
      <p:sp>
        <p:nvSpPr>
          <p:cNvPr id="31" name="Rectángulo 56"/>
          <p:cNvSpPr/>
          <p:nvPr/>
        </p:nvSpPr>
        <p:spPr>
          <a:xfrm>
            <a:off x="9228093" y="3140968"/>
            <a:ext cx="4344907" cy="504056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2" name="CuadroTexto 55"/>
          <p:cNvSpPr txBox="1"/>
          <p:nvPr/>
        </p:nvSpPr>
        <p:spPr>
          <a:xfrm>
            <a:off x="9228094" y="3284984"/>
            <a:ext cx="4181308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dirty="0" smtClean="0">
                <a:latin typeface="Century Gothic" pitchFamily="34" charset="0"/>
              </a:rPr>
              <a:t>DG:</a:t>
            </a:r>
          </a:p>
          <a:p>
            <a:r>
              <a:rPr lang="es-CO" sz="1600" dirty="0">
                <a:latin typeface="Century Gothic" pitchFamily="34" charset="0"/>
              </a:rPr>
              <a:t>Al hacer clic sobre el ícono de «oído» el estudiante debe escuchar el texto de la diapositiva. </a:t>
            </a:r>
            <a:endParaRPr lang="es-CO" sz="1600" dirty="0" smtClean="0">
              <a:latin typeface="Century Gothic" pitchFamily="34" charset="0"/>
            </a:endParaRPr>
          </a:p>
          <a:p>
            <a:endParaRPr lang="es-CO" sz="1600" dirty="0">
              <a:latin typeface="Century Gothic" pitchFamily="34" charset="0"/>
            </a:endParaRPr>
          </a:p>
          <a:p>
            <a:r>
              <a:rPr lang="es-CO" sz="1600" dirty="0">
                <a:latin typeface="Century Gothic" pitchFamily="34" charset="0"/>
              </a:rPr>
              <a:t>L</a:t>
            </a:r>
            <a:r>
              <a:rPr lang="es-CO" sz="1600" dirty="0" smtClean="0">
                <a:latin typeface="Century Gothic" pitchFamily="34" charset="0"/>
              </a:rPr>
              <a:t>os </a:t>
            </a:r>
            <a:r>
              <a:rPr lang="es-CO" sz="1600" dirty="0">
                <a:latin typeface="Century Gothic" pitchFamily="34" charset="0"/>
              </a:rPr>
              <a:t>estudiantes deben dar clic en el icono de sonido, posteriormente se debe mostrar la imagen indicando que hora es, al mismo tiempo se debe de escuchar  la hora</a:t>
            </a:r>
            <a:r>
              <a:rPr lang="es-CO" sz="1600" dirty="0" smtClean="0"/>
              <a:t>.</a:t>
            </a:r>
          </a:p>
          <a:p>
            <a:r>
              <a:rPr lang="es-CO" sz="1600" dirty="0">
                <a:latin typeface="Century Gothic" pitchFamily="34" charset="0"/>
              </a:rPr>
              <a:t>Para este caso son las </a:t>
            </a:r>
            <a:r>
              <a:rPr lang="es-CO" sz="1600" dirty="0" smtClean="0">
                <a:latin typeface="Century Gothic" pitchFamily="34" charset="0"/>
              </a:rPr>
              <a:t>9:30</a:t>
            </a:r>
            <a:endParaRPr lang="es-CO" sz="1600" dirty="0">
              <a:latin typeface="Century Gothic" pitchFamily="34" charset="0"/>
            </a:endParaRPr>
          </a:p>
          <a:p>
            <a:endParaRPr lang="es-CO" sz="1600" dirty="0" smtClean="0">
              <a:latin typeface="Century Gothic" pitchFamily="34" charset="0"/>
            </a:endParaRPr>
          </a:p>
          <a:p>
            <a:r>
              <a:rPr lang="es-CO" sz="1600" dirty="0" smtClean="0">
                <a:latin typeface="Century Gothic" pitchFamily="34" charset="0"/>
              </a:rPr>
              <a:t>Favor mostrar en pantalla el primer reloj solamente, a medida que van escuchando va apareciendo el siguiente reloj. Solo un reloj a la vez. El estudiante debe escuchar la hora de todos los relojes para continuar a la siguiente actividad.</a:t>
            </a:r>
            <a:endParaRPr lang="es-ES" sz="1600" dirty="0">
              <a:latin typeface="Century Gothic" pitchFamily="34" charset="0"/>
            </a:endParaRPr>
          </a:p>
        </p:txBody>
      </p:sp>
      <p:pic>
        <p:nvPicPr>
          <p:cNvPr id="34" name="Imagen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625" y="1755806"/>
            <a:ext cx="1116535" cy="1116535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3020179" y="1942743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O" sz="1400" dirty="0" smtClean="0">
                <a:latin typeface="Century Gothic" pitchFamily="34" charset="0"/>
              </a:rPr>
              <a:t>Haz </a:t>
            </a:r>
            <a:r>
              <a:rPr lang="es-CO" sz="1400" dirty="0">
                <a:latin typeface="Century Gothic" pitchFamily="34" charset="0"/>
              </a:rPr>
              <a:t>clic en el </a:t>
            </a:r>
            <a:r>
              <a:rPr lang="es-CO" sz="1400" dirty="0" smtClean="0">
                <a:latin typeface="Century Gothic" pitchFamily="34" charset="0"/>
              </a:rPr>
              <a:t>ícono </a:t>
            </a:r>
            <a:r>
              <a:rPr lang="es-CO" sz="1400" dirty="0">
                <a:latin typeface="Century Gothic" pitchFamily="34" charset="0"/>
              </a:rPr>
              <a:t>de sonido, observa la imagen y escucha que hora es. </a:t>
            </a:r>
            <a:endParaRPr lang="es-ES" sz="1400" dirty="0">
              <a:latin typeface="Century Gothic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5576688"/>
            <a:ext cx="1133475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2411760" y="2636912"/>
            <a:ext cx="3816424" cy="3024336"/>
          </a:xfrm>
          <a:prstGeom prst="rect">
            <a:avLst/>
          </a:prstGeom>
          <a:noFill/>
          <a:ln>
            <a:solidFill>
              <a:srgbClr val="BD09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5" name="Picture 6" descr="C:\Users\patricia\Dropbox\CIBERCOLEGIO\MATEMATICAS GUIA 2\LECCION 7\IMAGENES\D9_3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8769" y="2752057"/>
            <a:ext cx="2822406" cy="2729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7085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20 Rectángulo"/>
          <p:cNvSpPr/>
          <p:nvPr/>
        </p:nvSpPr>
        <p:spPr>
          <a:xfrm>
            <a:off x="2416361" y="5661247"/>
            <a:ext cx="3816424" cy="896515"/>
          </a:xfrm>
          <a:prstGeom prst="rect">
            <a:avLst/>
          </a:prstGeom>
          <a:solidFill>
            <a:srgbClr val="BD0926"/>
          </a:solidFill>
          <a:ln>
            <a:solidFill>
              <a:srgbClr val="BD09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" name="8 Imagen" descr="ayuda 2-0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698" y="1645953"/>
            <a:ext cx="1143007" cy="1259166"/>
          </a:xfrm>
          <a:prstGeom prst="rect">
            <a:avLst/>
          </a:prstGeom>
        </p:spPr>
      </p:pic>
      <p:sp>
        <p:nvSpPr>
          <p:cNvPr id="12" name="4 Rectángulo"/>
          <p:cNvSpPr/>
          <p:nvPr/>
        </p:nvSpPr>
        <p:spPr>
          <a:xfrm>
            <a:off x="1848575" y="1281926"/>
            <a:ext cx="49519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Actividad Nº 1 de  </a:t>
            </a:r>
            <a:r>
              <a:rPr lang="es-E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c</a:t>
            </a:r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onceptualización</a:t>
            </a:r>
            <a:endParaRPr lang="es-CO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4" name="8 Imagen" descr="Selección 2-0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6385" y="1540441"/>
            <a:ext cx="1143007" cy="1259166"/>
          </a:xfrm>
          <a:prstGeom prst="rect">
            <a:avLst/>
          </a:prstGeom>
        </p:spPr>
      </p:pic>
      <p:sp>
        <p:nvSpPr>
          <p:cNvPr id="19" name="Rectángulo 18"/>
          <p:cNvSpPr/>
          <p:nvPr/>
        </p:nvSpPr>
        <p:spPr>
          <a:xfrm>
            <a:off x="9252519" y="548680"/>
            <a:ext cx="6048673" cy="22322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0" name="CuadroTexto 19"/>
          <p:cNvSpPr txBox="1"/>
          <p:nvPr/>
        </p:nvSpPr>
        <p:spPr>
          <a:xfrm>
            <a:off x="9324528" y="692696"/>
            <a:ext cx="58326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dirty="0" smtClean="0">
                <a:solidFill>
                  <a:schemeClr val="bg1"/>
                </a:solidFill>
                <a:latin typeface="Century Gothic" pitchFamily="34" charset="0"/>
              </a:rPr>
              <a:t>Texto alternativo:</a:t>
            </a:r>
          </a:p>
          <a:p>
            <a:r>
              <a:rPr lang="es-CO" sz="1400" dirty="0">
                <a:solidFill>
                  <a:schemeClr val="bg1"/>
                </a:solidFill>
                <a:latin typeface="Century Gothic" pitchFamily="34" charset="0"/>
              </a:rPr>
              <a:t>Reloj de color rojo, que muestra la hora.</a:t>
            </a:r>
          </a:p>
          <a:p>
            <a:endParaRPr lang="es-CO" dirty="0" smtClean="0">
              <a:solidFill>
                <a:schemeClr val="bg1"/>
              </a:solidFill>
            </a:endParaRPr>
          </a:p>
          <a:p>
            <a:endParaRPr lang="es-CO" dirty="0" smtClean="0">
              <a:solidFill>
                <a:schemeClr val="bg1"/>
              </a:solidFill>
            </a:endParaRPr>
          </a:p>
        </p:txBody>
      </p:sp>
      <p:sp>
        <p:nvSpPr>
          <p:cNvPr id="31" name="Rectángulo 56"/>
          <p:cNvSpPr/>
          <p:nvPr/>
        </p:nvSpPr>
        <p:spPr>
          <a:xfrm>
            <a:off x="9228093" y="3140968"/>
            <a:ext cx="4344907" cy="504056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2" name="CuadroTexto 55"/>
          <p:cNvSpPr txBox="1"/>
          <p:nvPr/>
        </p:nvSpPr>
        <p:spPr>
          <a:xfrm>
            <a:off x="9228094" y="3284984"/>
            <a:ext cx="4181308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dirty="0" smtClean="0">
                <a:latin typeface="Century Gothic" pitchFamily="34" charset="0"/>
              </a:rPr>
              <a:t>DG:</a:t>
            </a:r>
          </a:p>
          <a:p>
            <a:r>
              <a:rPr lang="es-CO" sz="1600" dirty="0">
                <a:latin typeface="Century Gothic" pitchFamily="34" charset="0"/>
              </a:rPr>
              <a:t>Al hacer clic sobre el ícono de «oído» el estudiante debe escuchar el texto de la diapositiva. </a:t>
            </a:r>
            <a:endParaRPr lang="es-CO" sz="1600" dirty="0" smtClean="0">
              <a:latin typeface="Century Gothic" pitchFamily="34" charset="0"/>
            </a:endParaRPr>
          </a:p>
          <a:p>
            <a:endParaRPr lang="es-CO" sz="1600" dirty="0">
              <a:latin typeface="Century Gothic" pitchFamily="34" charset="0"/>
            </a:endParaRPr>
          </a:p>
          <a:p>
            <a:r>
              <a:rPr lang="es-CO" sz="1600" dirty="0">
                <a:latin typeface="Century Gothic" pitchFamily="34" charset="0"/>
              </a:rPr>
              <a:t>L</a:t>
            </a:r>
            <a:r>
              <a:rPr lang="es-CO" sz="1600" dirty="0" smtClean="0">
                <a:latin typeface="Century Gothic" pitchFamily="34" charset="0"/>
              </a:rPr>
              <a:t>os </a:t>
            </a:r>
            <a:r>
              <a:rPr lang="es-CO" sz="1600" dirty="0">
                <a:latin typeface="Century Gothic" pitchFamily="34" charset="0"/>
              </a:rPr>
              <a:t>estudiantes deben dar clic en el icono de sonido, posteriormente se debe mostrar la imagen indicando que hora es, al mismo tiempo se debe de escuchar  la hora</a:t>
            </a:r>
            <a:r>
              <a:rPr lang="es-CO" sz="1600" dirty="0" smtClean="0"/>
              <a:t>.</a:t>
            </a:r>
          </a:p>
          <a:p>
            <a:r>
              <a:rPr lang="es-CO" sz="1600" dirty="0">
                <a:latin typeface="Century Gothic" pitchFamily="34" charset="0"/>
              </a:rPr>
              <a:t>Para este caso son las </a:t>
            </a:r>
            <a:r>
              <a:rPr lang="es-CO" sz="1600" dirty="0" smtClean="0">
                <a:latin typeface="Century Gothic" pitchFamily="34" charset="0"/>
              </a:rPr>
              <a:t>9:45</a:t>
            </a:r>
            <a:endParaRPr lang="es-CO" sz="1600" dirty="0" smtClean="0"/>
          </a:p>
          <a:p>
            <a:endParaRPr lang="es-CO" sz="1600" dirty="0" smtClean="0">
              <a:latin typeface="Century Gothic" pitchFamily="34" charset="0"/>
            </a:endParaRPr>
          </a:p>
          <a:p>
            <a:r>
              <a:rPr lang="es-CO" sz="1600" dirty="0" smtClean="0">
                <a:latin typeface="Century Gothic" pitchFamily="34" charset="0"/>
              </a:rPr>
              <a:t>Favor mostrar en pantalla el primer reloj solamente, a medida que van escuchando va apareciendo el siguiente reloj. Solo un reloj a la vez. El estudiante debe escuchar la hora de todos los relojes para continuar a la siguiente actividad.</a:t>
            </a:r>
            <a:endParaRPr lang="es-ES" sz="1600" dirty="0">
              <a:latin typeface="Century Gothic" pitchFamily="34" charset="0"/>
            </a:endParaRPr>
          </a:p>
        </p:txBody>
      </p:sp>
      <p:pic>
        <p:nvPicPr>
          <p:cNvPr id="34" name="Imagen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625" y="1755806"/>
            <a:ext cx="1116535" cy="1116535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3020179" y="1942743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O" sz="1400" dirty="0" smtClean="0">
                <a:latin typeface="Century Gothic" pitchFamily="34" charset="0"/>
              </a:rPr>
              <a:t>Haz </a:t>
            </a:r>
            <a:r>
              <a:rPr lang="es-CO" sz="1400" dirty="0">
                <a:latin typeface="Century Gothic" pitchFamily="34" charset="0"/>
              </a:rPr>
              <a:t>clic en el </a:t>
            </a:r>
            <a:r>
              <a:rPr lang="es-CO" sz="1400" dirty="0" smtClean="0">
                <a:latin typeface="Century Gothic" pitchFamily="34" charset="0"/>
              </a:rPr>
              <a:t>ícono </a:t>
            </a:r>
            <a:r>
              <a:rPr lang="es-CO" sz="1400" dirty="0">
                <a:latin typeface="Century Gothic" pitchFamily="34" charset="0"/>
              </a:rPr>
              <a:t>de sonido, observa la imagen y escucha que hora es. </a:t>
            </a:r>
            <a:endParaRPr lang="es-ES" sz="1400" dirty="0">
              <a:latin typeface="Century Gothic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5576688"/>
            <a:ext cx="1133475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2411760" y="2636912"/>
            <a:ext cx="3816424" cy="3024336"/>
          </a:xfrm>
          <a:prstGeom prst="rect">
            <a:avLst/>
          </a:prstGeom>
          <a:noFill/>
          <a:ln>
            <a:solidFill>
              <a:srgbClr val="BD09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26" name="Picture 2" descr="C:\Users\patricia\Dropbox\CIBERCOLEGIO\MATEMATICAS GUIA 2\LECCION 7\IMAGENES\D9_4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3650" y="2636912"/>
            <a:ext cx="2932643" cy="2836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0723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20 Rectángulo"/>
          <p:cNvSpPr/>
          <p:nvPr/>
        </p:nvSpPr>
        <p:spPr>
          <a:xfrm>
            <a:off x="2416361" y="5661247"/>
            <a:ext cx="3816424" cy="896515"/>
          </a:xfrm>
          <a:prstGeom prst="rect">
            <a:avLst/>
          </a:prstGeom>
          <a:solidFill>
            <a:srgbClr val="BD0926"/>
          </a:solidFill>
          <a:ln>
            <a:solidFill>
              <a:srgbClr val="BD09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" name="8 Imagen" descr="ayuda 2-0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698" y="1645953"/>
            <a:ext cx="1143007" cy="1259166"/>
          </a:xfrm>
          <a:prstGeom prst="rect">
            <a:avLst/>
          </a:prstGeom>
        </p:spPr>
      </p:pic>
      <p:sp>
        <p:nvSpPr>
          <p:cNvPr id="12" name="4 Rectángulo"/>
          <p:cNvSpPr/>
          <p:nvPr/>
        </p:nvSpPr>
        <p:spPr>
          <a:xfrm>
            <a:off x="1848575" y="1281926"/>
            <a:ext cx="49519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Actividad Nº 1 de  </a:t>
            </a:r>
            <a:r>
              <a:rPr lang="es-E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c</a:t>
            </a:r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onceptualización</a:t>
            </a:r>
            <a:endParaRPr lang="es-CO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4" name="8 Imagen" descr="Selección 2-0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6385" y="1540441"/>
            <a:ext cx="1143007" cy="1259166"/>
          </a:xfrm>
          <a:prstGeom prst="rect">
            <a:avLst/>
          </a:prstGeom>
        </p:spPr>
      </p:pic>
      <p:sp>
        <p:nvSpPr>
          <p:cNvPr id="19" name="Rectángulo 18"/>
          <p:cNvSpPr/>
          <p:nvPr/>
        </p:nvSpPr>
        <p:spPr>
          <a:xfrm>
            <a:off x="9252519" y="548680"/>
            <a:ext cx="6048673" cy="22322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0" name="CuadroTexto 19"/>
          <p:cNvSpPr txBox="1"/>
          <p:nvPr/>
        </p:nvSpPr>
        <p:spPr>
          <a:xfrm>
            <a:off x="9228093" y="678588"/>
            <a:ext cx="58326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dirty="0" smtClean="0">
                <a:solidFill>
                  <a:schemeClr val="bg1"/>
                </a:solidFill>
                <a:latin typeface="Century Gothic" pitchFamily="34" charset="0"/>
              </a:rPr>
              <a:t>Texto alternativo:</a:t>
            </a:r>
          </a:p>
          <a:p>
            <a:r>
              <a:rPr lang="es-CO" sz="1400" dirty="0">
                <a:solidFill>
                  <a:schemeClr val="bg1"/>
                </a:solidFill>
                <a:latin typeface="Century Gothic" pitchFamily="34" charset="0"/>
              </a:rPr>
              <a:t>Reloj de color rojo, que muestra la hora.</a:t>
            </a:r>
          </a:p>
          <a:p>
            <a:endParaRPr lang="es-CO" dirty="0" smtClean="0">
              <a:solidFill>
                <a:schemeClr val="bg1"/>
              </a:solidFill>
            </a:endParaRPr>
          </a:p>
          <a:p>
            <a:endParaRPr lang="es-CO" dirty="0" smtClean="0">
              <a:solidFill>
                <a:schemeClr val="bg1"/>
              </a:solidFill>
            </a:endParaRPr>
          </a:p>
        </p:txBody>
      </p:sp>
      <p:sp>
        <p:nvSpPr>
          <p:cNvPr id="31" name="Rectángulo 56"/>
          <p:cNvSpPr/>
          <p:nvPr/>
        </p:nvSpPr>
        <p:spPr>
          <a:xfrm>
            <a:off x="9228093" y="3140968"/>
            <a:ext cx="4344907" cy="504056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2" name="CuadroTexto 55"/>
          <p:cNvSpPr txBox="1"/>
          <p:nvPr/>
        </p:nvSpPr>
        <p:spPr>
          <a:xfrm>
            <a:off x="9228094" y="3284984"/>
            <a:ext cx="418130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dirty="0" smtClean="0">
                <a:latin typeface="Century Gothic" pitchFamily="34" charset="0"/>
              </a:rPr>
              <a:t>DG:</a:t>
            </a:r>
          </a:p>
          <a:p>
            <a:r>
              <a:rPr lang="es-CO" sz="1600" dirty="0">
                <a:latin typeface="Century Gothic" pitchFamily="34" charset="0"/>
              </a:rPr>
              <a:t>Al hacer clic sobre el ícono de «oído» el estudiante debe escuchar el texto de la diapositiva. </a:t>
            </a:r>
            <a:endParaRPr lang="es-CO" sz="1600" dirty="0" smtClean="0">
              <a:latin typeface="Century Gothic" pitchFamily="34" charset="0"/>
            </a:endParaRPr>
          </a:p>
          <a:p>
            <a:endParaRPr lang="es-CO" sz="1600" dirty="0">
              <a:latin typeface="Century Gothic" pitchFamily="34" charset="0"/>
            </a:endParaRPr>
          </a:p>
          <a:p>
            <a:r>
              <a:rPr lang="es-CO" sz="1600" dirty="0">
                <a:latin typeface="Century Gothic" pitchFamily="34" charset="0"/>
              </a:rPr>
              <a:t>L</a:t>
            </a:r>
            <a:r>
              <a:rPr lang="es-CO" sz="1600" dirty="0" smtClean="0">
                <a:latin typeface="Century Gothic" pitchFamily="34" charset="0"/>
              </a:rPr>
              <a:t>os </a:t>
            </a:r>
            <a:r>
              <a:rPr lang="es-CO" sz="1600" dirty="0">
                <a:latin typeface="Century Gothic" pitchFamily="34" charset="0"/>
              </a:rPr>
              <a:t>estudiantes deben dar clic en el icono de sonido, posteriormente se debe mostrar la imagen indicando que hora es, al mismo tiempo se debe de escuchar  la hora</a:t>
            </a:r>
            <a:r>
              <a:rPr lang="es-CO" sz="1600" dirty="0" smtClean="0"/>
              <a:t>.</a:t>
            </a:r>
          </a:p>
          <a:p>
            <a:r>
              <a:rPr lang="es-CO" sz="1600" dirty="0">
                <a:latin typeface="Century Gothic" pitchFamily="34" charset="0"/>
              </a:rPr>
              <a:t>Para este caso son las </a:t>
            </a:r>
            <a:r>
              <a:rPr lang="es-CO" sz="1600" dirty="0" smtClean="0">
                <a:latin typeface="Century Gothic" pitchFamily="34" charset="0"/>
              </a:rPr>
              <a:t>10:00</a:t>
            </a:r>
            <a:endParaRPr lang="es-CO" sz="1600" dirty="0">
              <a:latin typeface="Century Gothic" pitchFamily="34" charset="0"/>
            </a:endParaRPr>
          </a:p>
          <a:p>
            <a:endParaRPr lang="es-CO" sz="1600" dirty="0" smtClean="0"/>
          </a:p>
          <a:p>
            <a:endParaRPr lang="es-CO" sz="1600" dirty="0" smtClean="0">
              <a:latin typeface="Century Gothic" pitchFamily="34" charset="0"/>
            </a:endParaRPr>
          </a:p>
          <a:p>
            <a:r>
              <a:rPr lang="es-CO" sz="1600" dirty="0" smtClean="0">
                <a:latin typeface="Century Gothic" pitchFamily="34" charset="0"/>
              </a:rPr>
              <a:t>Favor mostrar en pantalla el primer reloj solamente, a medida que van escuchando va apareciendo el siguiente reloj. Solo un reloj a la vez. El estudiante debe escuchar la hora de todos los relojes para continuar a la siguiente actividad.</a:t>
            </a:r>
            <a:endParaRPr lang="es-ES" sz="1600" dirty="0">
              <a:latin typeface="Century Gothic" pitchFamily="34" charset="0"/>
            </a:endParaRPr>
          </a:p>
        </p:txBody>
      </p:sp>
      <p:pic>
        <p:nvPicPr>
          <p:cNvPr id="34" name="Imagen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625" y="1755806"/>
            <a:ext cx="1116535" cy="1116535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3020179" y="1942743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O" sz="1400" dirty="0" smtClean="0">
                <a:latin typeface="Century Gothic" pitchFamily="34" charset="0"/>
              </a:rPr>
              <a:t>Haz </a:t>
            </a:r>
            <a:r>
              <a:rPr lang="es-CO" sz="1400" dirty="0">
                <a:latin typeface="Century Gothic" pitchFamily="34" charset="0"/>
              </a:rPr>
              <a:t>clic en el </a:t>
            </a:r>
            <a:r>
              <a:rPr lang="es-CO" sz="1400" dirty="0" smtClean="0">
                <a:latin typeface="Century Gothic" pitchFamily="34" charset="0"/>
              </a:rPr>
              <a:t>ícono </a:t>
            </a:r>
            <a:r>
              <a:rPr lang="es-CO" sz="1400" dirty="0">
                <a:latin typeface="Century Gothic" pitchFamily="34" charset="0"/>
              </a:rPr>
              <a:t>de sonido, observa la imagen y escucha que hora es. </a:t>
            </a:r>
            <a:endParaRPr lang="es-ES" sz="1400" dirty="0">
              <a:latin typeface="Century Gothic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5576688"/>
            <a:ext cx="1133475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2411760" y="2636912"/>
            <a:ext cx="3816424" cy="3024336"/>
          </a:xfrm>
          <a:prstGeom prst="rect">
            <a:avLst/>
          </a:prstGeom>
          <a:noFill/>
          <a:ln>
            <a:solidFill>
              <a:srgbClr val="BD09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Picture 2" descr="C:\Users\patricia\Dropbox\CIBERCOLEGIO\MATEMATICAS GUIA 2\LECCION 7\IMAGENES\D9_5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083" y="2721675"/>
            <a:ext cx="3009099" cy="2910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413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8 Imagen" descr="ayuda 2-0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698" y="1645953"/>
            <a:ext cx="1143007" cy="1259166"/>
          </a:xfrm>
          <a:prstGeom prst="rect">
            <a:avLst/>
          </a:prstGeom>
        </p:spPr>
      </p:pic>
      <p:sp>
        <p:nvSpPr>
          <p:cNvPr id="12" name="4 Rectángulo"/>
          <p:cNvSpPr/>
          <p:nvPr/>
        </p:nvSpPr>
        <p:spPr>
          <a:xfrm>
            <a:off x="1848575" y="1281926"/>
            <a:ext cx="42306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Actividad Nº 2 de dinamización</a:t>
            </a:r>
            <a:endParaRPr lang="es-CO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4" name="8 Imagen" descr="Selección 2-0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6385" y="1540441"/>
            <a:ext cx="1143007" cy="1259166"/>
          </a:xfrm>
          <a:prstGeom prst="rect">
            <a:avLst/>
          </a:prstGeom>
        </p:spPr>
      </p:pic>
      <p:sp>
        <p:nvSpPr>
          <p:cNvPr id="19" name="Rectángulo 18"/>
          <p:cNvSpPr/>
          <p:nvPr/>
        </p:nvSpPr>
        <p:spPr>
          <a:xfrm>
            <a:off x="9252519" y="548680"/>
            <a:ext cx="6048673" cy="22322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0" name="CuadroTexto 19"/>
          <p:cNvSpPr txBox="1"/>
          <p:nvPr/>
        </p:nvSpPr>
        <p:spPr>
          <a:xfrm>
            <a:off x="9324528" y="692696"/>
            <a:ext cx="58326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dirty="0" smtClean="0">
                <a:solidFill>
                  <a:schemeClr val="bg1"/>
                </a:solidFill>
                <a:latin typeface="Century Gothic" pitchFamily="34" charset="0"/>
              </a:rPr>
              <a:t>Texto alternativo:</a:t>
            </a:r>
          </a:p>
          <a:p>
            <a:endParaRPr lang="es-CO" sz="1400" dirty="0">
              <a:solidFill>
                <a:schemeClr val="bg1"/>
              </a:solidFill>
              <a:latin typeface="Century Gothic" pitchFamily="34" charset="0"/>
            </a:endParaRPr>
          </a:p>
          <a:p>
            <a:endParaRPr lang="es-CO" sz="140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r>
              <a:rPr lang="es-CO" sz="1400" dirty="0" smtClean="0">
                <a:solidFill>
                  <a:schemeClr val="bg1"/>
                </a:solidFill>
                <a:latin typeface="Century Gothic" pitchFamily="34" charset="0"/>
              </a:rPr>
              <a:t>Niño </a:t>
            </a:r>
            <a:r>
              <a:rPr lang="es-CO" sz="1400" dirty="0" smtClean="0">
                <a:solidFill>
                  <a:schemeClr val="bg1"/>
                </a:solidFill>
                <a:latin typeface="Century Gothic" pitchFamily="34" charset="0"/>
              </a:rPr>
              <a:t>preguntándose  ¿qué </a:t>
            </a:r>
            <a:r>
              <a:rPr lang="es-CO" sz="1400" dirty="0" smtClean="0">
                <a:solidFill>
                  <a:schemeClr val="bg1"/>
                </a:solidFill>
                <a:latin typeface="Century Gothic" pitchFamily="34" charset="0"/>
              </a:rPr>
              <a:t>hora es? </a:t>
            </a:r>
            <a:r>
              <a:rPr lang="es-CO" sz="1400" dirty="0" smtClean="0">
                <a:solidFill>
                  <a:schemeClr val="bg1"/>
                </a:solidFill>
                <a:latin typeface="Century Gothic" pitchFamily="34" charset="0"/>
              </a:rPr>
              <a:t> y junto a él hay un reloj </a:t>
            </a:r>
            <a:r>
              <a:rPr lang="es-CO" sz="1400" dirty="0" smtClean="0">
                <a:solidFill>
                  <a:schemeClr val="bg1"/>
                </a:solidFill>
                <a:latin typeface="Century Gothic" pitchFamily="34" charset="0"/>
              </a:rPr>
              <a:t>que muestra la hora</a:t>
            </a:r>
            <a:r>
              <a:rPr lang="es-CO" sz="1400" dirty="0" smtClean="0">
                <a:solidFill>
                  <a:schemeClr val="bg1"/>
                </a:solidFill>
                <a:latin typeface="Century Gothic" pitchFamily="34" charset="0"/>
              </a:rPr>
              <a:t>. </a:t>
            </a:r>
            <a:endParaRPr lang="es-CO" sz="140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endParaRPr lang="es-CO" sz="1400" dirty="0">
              <a:solidFill>
                <a:schemeClr val="bg1"/>
              </a:solidFill>
              <a:latin typeface="Century Gothic" pitchFamily="34" charset="0"/>
            </a:endParaRPr>
          </a:p>
          <a:p>
            <a:endParaRPr lang="es-CO" dirty="0" smtClean="0">
              <a:solidFill>
                <a:schemeClr val="bg1"/>
              </a:solidFill>
            </a:endParaRPr>
          </a:p>
          <a:p>
            <a:endParaRPr lang="es-CO" dirty="0" smtClean="0">
              <a:solidFill>
                <a:schemeClr val="bg1"/>
              </a:solidFill>
            </a:endParaRPr>
          </a:p>
        </p:txBody>
      </p:sp>
      <p:sp>
        <p:nvSpPr>
          <p:cNvPr id="31" name="Rectángulo 56"/>
          <p:cNvSpPr/>
          <p:nvPr/>
        </p:nvSpPr>
        <p:spPr>
          <a:xfrm>
            <a:off x="9228093" y="3140968"/>
            <a:ext cx="4344907" cy="748883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2" name="CuadroTexto 55"/>
          <p:cNvSpPr txBox="1"/>
          <p:nvPr/>
        </p:nvSpPr>
        <p:spPr>
          <a:xfrm>
            <a:off x="9228094" y="3284984"/>
            <a:ext cx="4181308" cy="7725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dirty="0" smtClean="0">
                <a:latin typeface="Century Gothic" pitchFamily="34" charset="0"/>
              </a:rPr>
              <a:t>DG:</a:t>
            </a:r>
          </a:p>
          <a:p>
            <a:r>
              <a:rPr lang="es-CO" sz="1600" dirty="0">
                <a:latin typeface="Century Gothic" pitchFamily="34" charset="0"/>
              </a:rPr>
              <a:t>Al hacer clic sobre el ícono de «oído» el estudiante debe escuchar el texto de la diapositiva. </a:t>
            </a:r>
            <a:endParaRPr lang="es-CO" sz="1600" dirty="0" smtClean="0">
              <a:latin typeface="Century Gothic" pitchFamily="34" charset="0"/>
            </a:endParaRPr>
          </a:p>
          <a:p>
            <a:endParaRPr lang="es-CO" sz="1600" dirty="0" smtClean="0">
              <a:latin typeface="Century Gothic" pitchFamily="34" charset="0"/>
            </a:endParaRPr>
          </a:p>
          <a:p>
            <a:r>
              <a:rPr lang="es-CO" sz="1600" dirty="0">
                <a:latin typeface="Century Gothic" pitchFamily="34" charset="0"/>
              </a:rPr>
              <a:t>los estudiantes deben escribir la hora  que muestra  la imagen en el cuadro de texto,  permitir 2 intentos por cada hora. Aplicar las validaciones y mostrar los iconos establecidos cuando sea correcto o incorrecto</a:t>
            </a:r>
            <a:r>
              <a:rPr lang="es-CO" sz="1600" dirty="0" smtClean="0">
                <a:latin typeface="Century Gothic" pitchFamily="34" charset="0"/>
              </a:rPr>
              <a:t>.</a:t>
            </a:r>
          </a:p>
          <a:p>
            <a:r>
              <a:rPr lang="es-CO" sz="1600" b="1" dirty="0" smtClean="0">
                <a:latin typeface="Century Gothic" pitchFamily="34" charset="0"/>
              </a:rPr>
              <a:t>Validación: 4:05</a:t>
            </a:r>
          </a:p>
          <a:p>
            <a:endParaRPr lang="es-CO" sz="1600" dirty="0" smtClean="0">
              <a:latin typeface="Century Gothic" pitchFamily="34" charset="0"/>
            </a:endParaRPr>
          </a:p>
          <a:p>
            <a:r>
              <a:rPr lang="es-CO" sz="1600" dirty="0" smtClean="0">
                <a:latin typeface="Century Gothic" pitchFamily="34" charset="0"/>
              </a:rPr>
              <a:t>cuando el estudiante acierta pasa al siguiente reloj, están en</a:t>
            </a:r>
          </a:p>
          <a:p>
            <a:r>
              <a:rPr lang="es-CO" sz="1600" dirty="0" smtClean="0">
                <a:latin typeface="Century Gothic" pitchFamily="34" charset="0"/>
              </a:rPr>
              <a:t>Diapositiva 14</a:t>
            </a:r>
          </a:p>
          <a:p>
            <a:r>
              <a:rPr lang="es-CO" sz="1600" dirty="0">
                <a:latin typeface="Century Gothic" pitchFamily="34" charset="0"/>
              </a:rPr>
              <a:t>Diapositiva </a:t>
            </a:r>
            <a:r>
              <a:rPr lang="es-CO" sz="1600" dirty="0" smtClean="0">
                <a:latin typeface="Century Gothic" pitchFamily="34" charset="0"/>
              </a:rPr>
              <a:t>15</a:t>
            </a:r>
            <a:endParaRPr lang="es-CO" sz="1600" dirty="0">
              <a:latin typeface="Century Gothic" pitchFamily="34" charset="0"/>
            </a:endParaRPr>
          </a:p>
          <a:p>
            <a:r>
              <a:rPr lang="es-CO" sz="1600" dirty="0">
                <a:latin typeface="Century Gothic" pitchFamily="34" charset="0"/>
              </a:rPr>
              <a:t>Diapositiva </a:t>
            </a:r>
            <a:r>
              <a:rPr lang="es-CO" sz="1600" dirty="0" smtClean="0">
                <a:latin typeface="Century Gothic" pitchFamily="34" charset="0"/>
              </a:rPr>
              <a:t>16</a:t>
            </a:r>
            <a:endParaRPr lang="es-CO" sz="1600" dirty="0">
              <a:latin typeface="Century Gothic" pitchFamily="34" charset="0"/>
            </a:endParaRPr>
          </a:p>
          <a:p>
            <a:r>
              <a:rPr lang="es-CO" sz="1600" dirty="0">
                <a:latin typeface="Century Gothic" pitchFamily="34" charset="0"/>
              </a:rPr>
              <a:t>Diapositiva </a:t>
            </a:r>
            <a:r>
              <a:rPr lang="es-CO" sz="1600" dirty="0" smtClean="0">
                <a:latin typeface="Century Gothic" pitchFamily="34" charset="0"/>
              </a:rPr>
              <a:t>17</a:t>
            </a:r>
            <a:endParaRPr lang="es-CO" sz="1600" dirty="0">
              <a:latin typeface="Century Gothic" pitchFamily="34" charset="0"/>
            </a:endParaRPr>
          </a:p>
          <a:p>
            <a:r>
              <a:rPr lang="es-CO" sz="1600" dirty="0">
                <a:latin typeface="Century Gothic" pitchFamily="34" charset="0"/>
              </a:rPr>
              <a:t>Diapositiva </a:t>
            </a:r>
            <a:r>
              <a:rPr lang="es-CO" sz="1600" dirty="0" smtClean="0">
                <a:latin typeface="Century Gothic" pitchFamily="34" charset="0"/>
              </a:rPr>
              <a:t>18</a:t>
            </a:r>
          </a:p>
          <a:p>
            <a:r>
              <a:rPr lang="es-CO" sz="1600" dirty="0">
                <a:latin typeface="Century Gothic" pitchFamily="34" charset="0"/>
              </a:rPr>
              <a:t>Diapositiva </a:t>
            </a:r>
            <a:r>
              <a:rPr lang="es-CO" sz="1600" dirty="0" smtClean="0">
                <a:latin typeface="Century Gothic" pitchFamily="34" charset="0"/>
              </a:rPr>
              <a:t>19</a:t>
            </a:r>
            <a:endParaRPr lang="es-CO" sz="1600" dirty="0">
              <a:latin typeface="Century Gothic" pitchFamily="34" charset="0"/>
            </a:endParaRPr>
          </a:p>
          <a:p>
            <a:endParaRPr lang="es-CO" sz="1600" dirty="0" smtClean="0">
              <a:latin typeface="Century Gothic" pitchFamily="34" charset="0"/>
            </a:endParaRPr>
          </a:p>
          <a:p>
            <a:r>
              <a:rPr lang="es-CO" sz="1600" dirty="0" smtClean="0">
                <a:latin typeface="Century Gothic" pitchFamily="34" charset="0"/>
              </a:rPr>
              <a:t>Para pasar al siguiente reloj con un acierto se pasa automáticamente o si a la tercera vez de escribir la hora. </a:t>
            </a:r>
          </a:p>
          <a:p>
            <a:endParaRPr lang="es-CO" sz="1600" dirty="0">
              <a:latin typeface="Century Gothic" pitchFamily="34" charset="0"/>
            </a:endParaRPr>
          </a:p>
          <a:p>
            <a:r>
              <a:rPr lang="es-ES" sz="1600" dirty="0" smtClean="0">
                <a:latin typeface="Century Gothic" pitchFamily="34" charset="0"/>
              </a:rPr>
              <a:t>Permitir dos intentos por cada reloj, aprueba con  4 aciertos,  si aprueba sale chulito sino sale x</a:t>
            </a:r>
            <a:endParaRPr lang="es-ES" sz="1600" dirty="0">
              <a:latin typeface="Century Gothic" pitchFamily="34" charset="0"/>
            </a:endParaRPr>
          </a:p>
          <a:p>
            <a:endParaRPr lang="es-CO" sz="1600" dirty="0" smtClean="0">
              <a:latin typeface="Century Gothic" pitchFamily="34" charset="0"/>
            </a:endParaRPr>
          </a:p>
          <a:p>
            <a:endParaRPr lang="es-CO" sz="1600" dirty="0">
              <a:latin typeface="Century Gothic" pitchFamily="34" charset="0"/>
            </a:endParaRPr>
          </a:p>
        </p:txBody>
      </p:sp>
      <p:pic>
        <p:nvPicPr>
          <p:cNvPr id="34" name="Imagen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625" y="1755806"/>
            <a:ext cx="1116535" cy="1116535"/>
          </a:xfrm>
          <a:prstGeom prst="rect">
            <a:avLst/>
          </a:prstGeom>
        </p:spPr>
      </p:pic>
      <p:sp>
        <p:nvSpPr>
          <p:cNvPr id="3" name="2 Rectángulo"/>
          <p:cNvSpPr/>
          <p:nvPr/>
        </p:nvSpPr>
        <p:spPr>
          <a:xfrm>
            <a:off x="2915816" y="1983148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O" sz="1600" dirty="0">
                <a:latin typeface="Century Gothic" pitchFamily="34" charset="0"/>
              </a:rPr>
              <a:t>Escribe en el cuadro de texto la hora que te indica el </a:t>
            </a:r>
            <a:r>
              <a:rPr lang="es-CO" sz="1600" dirty="0" smtClean="0">
                <a:latin typeface="Century Gothic" pitchFamily="34" charset="0"/>
              </a:rPr>
              <a:t>reloj.</a:t>
            </a:r>
            <a:endParaRPr lang="es-ES" sz="1600" dirty="0">
              <a:latin typeface="Century Gothic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54" y="2276872"/>
            <a:ext cx="6667500" cy="3810000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5756818" y="5870848"/>
            <a:ext cx="1584176" cy="43204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solidFill>
                  <a:schemeClr val="tx1"/>
                </a:solidFill>
              </a:rPr>
              <a:t> :</a:t>
            </a:r>
            <a:endParaRPr lang="es-CO" dirty="0">
              <a:solidFill>
                <a:schemeClr val="tx1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5796136" y="5501516"/>
            <a:ext cx="1572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 smtClean="0"/>
              <a:t>Hora : minutos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975711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8 Imagen" descr="ayuda 2-0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698" y="1645953"/>
            <a:ext cx="1143007" cy="1259166"/>
          </a:xfrm>
          <a:prstGeom prst="rect">
            <a:avLst/>
          </a:prstGeom>
        </p:spPr>
      </p:pic>
      <p:sp>
        <p:nvSpPr>
          <p:cNvPr id="12" name="4 Rectángulo"/>
          <p:cNvSpPr/>
          <p:nvPr/>
        </p:nvSpPr>
        <p:spPr>
          <a:xfrm>
            <a:off x="1848575" y="1281926"/>
            <a:ext cx="42306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Actividad Nº 2 de dinamización</a:t>
            </a:r>
            <a:endParaRPr lang="es-CO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4" name="8 Imagen" descr="Selección 2-0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6385" y="1540441"/>
            <a:ext cx="1143007" cy="1259166"/>
          </a:xfrm>
          <a:prstGeom prst="rect">
            <a:avLst/>
          </a:prstGeom>
        </p:spPr>
      </p:pic>
      <p:sp>
        <p:nvSpPr>
          <p:cNvPr id="19" name="Rectángulo 18"/>
          <p:cNvSpPr/>
          <p:nvPr/>
        </p:nvSpPr>
        <p:spPr>
          <a:xfrm>
            <a:off x="9252519" y="548680"/>
            <a:ext cx="6048673" cy="22322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0" name="CuadroTexto 19"/>
          <p:cNvSpPr txBox="1"/>
          <p:nvPr/>
        </p:nvSpPr>
        <p:spPr>
          <a:xfrm>
            <a:off x="9324528" y="692696"/>
            <a:ext cx="58326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dirty="0" smtClean="0">
                <a:solidFill>
                  <a:schemeClr val="bg1"/>
                </a:solidFill>
                <a:latin typeface="Century Gothic" pitchFamily="34" charset="0"/>
              </a:rPr>
              <a:t>Texto alternativo:</a:t>
            </a:r>
          </a:p>
          <a:p>
            <a:endParaRPr lang="es-CO" sz="1400" dirty="0">
              <a:solidFill>
                <a:schemeClr val="bg1"/>
              </a:solidFill>
              <a:latin typeface="Century Gothic" pitchFamily="34" charset="0"/>
            </a:endParaRPr>
          </a:p>
          <a:p>
            <a:endParaRPr lang="es-CO" sz="1400" dirty="0">
              <a:solidFill>
                <a:schemeClr val="bg1"/>
              </a:solidFill>
              <a:latin typeface="Century Gothic" pitchFamily="34" charset="0"/>
            </a:endParaRPr>
          </a:p>
          <a:p>
            <a:r>
              <a:rPr lang="es-CO" sz="1400" dirty="0" smtClean="0">
                <a:solidFill>
                  <a:schemeClr val="bg1"/>
                </a:solidFill>
                <a:latin typeface="Century Gothic" pitchFamily="34" charset="0"/>
              </a:rPr>
              <a:t>Niña </a:t>
            </a:r>
            <a:r>
              <a:rPr lang="es-CO" sz="1400" dirty="0">
                <a:solidFill>
                  <a:schemeClr val="bg1"/>
                </a:solidFill>
                <a:latin typeface="Century Gothic" pitchFamily="34" charset="0"/>
              </a:rPr>
              <a:t>preguntándose  ¿qué hora </a:t>
            </a:r>
            <a:r>
              <a:rPr lang="es-CO" sz="1400" dirty="0" smtClean="0">
                <a:solidFill>
                  <a:schemeClr val="bg1"/>
                </a:solidFill>
                <a:latin typeface="Century Gothic" pitchFamily="34" charset="0"/>
              </a:rPr>
              <a:t>es? y junto </a:t>
            </a:r>
            <a:r>
              <a:rPr lang="es-CO" sz="1400" dirty="0">
                <a:solidFill>
                  <a:schemeClr val="bg1"/>
                </a:solidFill>
                <a:latin typeface="Century Gothic" pitchFamily="34" charset="0"/>
              </a:rPr>
              <a:t>a </a:t>
            </a:r>
            <a:r>
              <a:rPr lang="es-CO" sz="1400" dirty="0" smtClean="0">
                <a:solidFill>
                  <a:schemeClr val="bg1"/>
                </a:solidFill>
                <a:latin typeface="Century Gothic" pitchFamily="34" charset="0"/>
              </a:rPr>
              <a:t>ella </a:t>
            </a:r>
            <a:r>
              <a:rPr lang="es-CO" sz="1400" dirty="0">
                <a:solidFill>
                  <a:schemeClr val="bg1"/>
                </a:solidFill>
                <a:latin typeface="Century Gothic" pitchFamily="34" charset="0"/>
              </a:rPr>
              <a:t>hay un reloj que muestra la hora</a:t>
            </a:r>
            <a:r>
              <a:rPr lang="es-CO" sz="1400" dirty="0" smtClean="0">
                <a:solidFill>
                  <a:schemeClr val="bg1"/>
                </a:solidFill>
                <a:latin typeface="Century Gothic" pitchFamily="34" charset="0"/>
              </a:rPr>
              <a:t>. </a:t>
            </a:r>
            <a:endParaRPr lang="es-CO" sz="1400" dirty="0">
              <a:solidFill>
                <a:schemeClr val="bg1"/>
              </a:solidFill>
              <a:latin typeface="Century Gothic" pitchFamily="34" charset="0"/>
            </a:endParaRPr>
          </a:p>
          <a:p>
            <a:endParaRPr lang="es-CO" sz="1400" dirty="0">
              <a:solidFill>
                <a:schemeClr val="bg1"/>
              </a:solidFill>
              <a:latin typeface="Century Gothic" pitchFamily="34" charset="0"/>
            </a:endParaRPr>
          </a:p>
          <a:p>
            <a:endParaRPr lang="es-CO" dirty="0" smtClean="0">
              <a:solidFill>
                <a:schemeClr val="bg1"/>
              </a:solidFill>
            </a:endParaRPr>
          </a:p>
          <a:p>
            <a:endParaRPr lang="es-CO" dirty="0" smtClean="0">
              <a:solidFill>
                <a:schemeClr val="bg1"/>
              </a:solidFill>
            </a:endParaRPr>
          </a:p>
        </p:txBody>
      </p:sp>
      <p:sp>
        <p:nvSpPr>
          <p:cNvPr id="31" name="Rectángulo 56"/>
          <p:cNvSpPr/>
          <p:nvPr/>
        </p:nvSpPr>
        <p:spPr>
          <a:xfrm>
            <a:off x="9228093" y="3140968"/>
            <a:ext cx="4344907" cy="748883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2" name="CuadroTexto 55"/>
          <p:cNvSpPr txBox="1"/>
          <p:nvPr/>
        </p:nvSpPr>
        <p:spPr>
          <a:xfrm>
            <a:off x="9228094" y="3284984"/>
            <a:ext cx="4181308" cy="79714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dirty="0" smtClean="0">
                <a:latin typeface="Century Gothic" pitchFamily="34" charset="0"/>
              </a:rPr>
              <a:t>DG:</a:t>
            </a:r>
          </a:p>
          <a:p>
            <a:r>
              <a:rPr lang="es-CO" sz="1600" dirty="0">
                <a:latin typeface="Century Gothic" pitchFamily="34" charset="0"/>
              </a:rPr>
              <a:t>Al hacer clic sobre el ícono de «oído» el estudiante debe escuchar el texto de la diapositiva. </a:t>
            </a:r>
            <a:endParaRPr lang="es-CO" sz="1600" dirty="0" smtClean="0">
              <a:latin typeface="Century Gothic" pitchFamily="34" charset="0"/>
            </a:endParaRPr>
          </a:p>
          <a:p>
            <a:endParaRPr lang="es-CO" sz="1600" dirty="0" smtClean="0">
              <a:latin typeface="Century Gothic" pitchFamily="34" charset="0"/>
            </a:endParaRPr>
          </a:p>
          <a:p>
            <a:r>
              <a:rPr lang="es-CO" sz="1600" dirty="0">
                <a:latin typeface="Century Gothic" pitchFamily="34" charset="0"/>
              </a:rPr>
              <a:t>los estudiantes deben escribir la hora  que muestra  la imagen en el cuadro de texto,  permitir 2 intentos por cada hora. Aplicar las validaciones y mostrar los iconos establecidos cuando sea correcto o incorrecto</a:t>
            </a:r>
            <a:r>
              <a:rPr lang="es-CO" sz="1600" dirty="0" smtClean="0">
                <a:latin typeface="Century Gothic" pitchFamily="34" charset="0"/>
              </a:rPr>
              <a:t>.</a:t>
            </a:r>
          </a:p>
          <a:p>
            <a:r>
              <a:rPr lang="es-CO" sz="1600" b="1" dirty="0">
                <a:latin typeface="Century Gothic" pitchFamily="34" charset="0"/>
              </a:rPr>
              <a:t>Validación: </a:t>
            </a:r>
            <a:r>
              <a:rPr lang="es-CO" sz="1600" b="1" dirty="0" smtClean="0">
                <a:latin typeface="Century Gothic" pitchFamily="34" charset="0"/>
              </a:rPr>
              <a:t>5:45</a:t>
            </a:r>
            <a:endParaRPr lang="es-CO" sz="1600" dirty="0" smtClean="0">
              <a:latin typeface="Century Gothic" pitchFamily="34" charset="0"/>
            </a:endParaRPr>
          </a:p>
          <a:p>
            <a:endParaRPr lang="es-CO" sz="1600" dirty="0" smtClean="0">
              <a:latin typeface="Century Gothic" pitchFamily="34" charset="0"/>
            </a:endParaRPr>
          </a:p>
          <a:p>
            <a:r>
              <a:rPr lang="es-CO" sz="1600" dirty="0" smtClean="0">
                <a:latin typeface="Century Gothic" pitchFamily="34" charset="0"/>
              </a:rPr>
              <a:t>cuando el estudiante acierta pasa al siguiente reloj, están en</a:t>
            </a:r>
          </a:p>
          <a:p>
            <a:r>
              <a:rPr lang="es-CO" sz="1600" dirty="0">
                <a:latin typeface="Century Gothic" pitchFamily="34" charset="0"/>
              </a:rPr>
              <a:t>Diapositiva 14</a:t>
            </a:r>
          </a:p>
          <a:p>
            <a:r>
              <a:rPr lang="es-CO" sz="1600" dirty="0">
                <a:latin typeface="Century Gothic" pitchFamily="34" charset="0"/>
              </a:rPr>
              <a:t>Diapositiva 15</a:t>
            </a:r>
          </a:p>
          <a:p>
            <a:r>
              <a:rPr lang="es-CO" sz="1600" dirty="0">
                <a:latin typeface="Century Gothic" pitchFamily="34" charset="0"/>
              </a:rPr>
              <a:t>Diapositiva 16</a:t>
            </a:r>
          </a:p>
          <a:p>
            <a:r>
              <a:rPr lang="es-CO" sz="1600" dirty="0">
                <a:latin typeface="Century Gothic" pitchFamily="34" charset="0"/>
              </a:rPr>
              <a:t>Diapositiva 17</a:t>
            </a:r>
          </a:p>
          <a:p>
            <a:r>
              <a:rPr lang="es-CO" sz="1600" dirty="0">
                <a:latin typeface="Century Gothic" pitchFamily="34" charset="0"/>
              </a:rPr>
              <a:t>Diapositiva 18</a:t>
            </a:r>
          </a:p>
          <a:p>
            <a:r>
              <a:rPr lang="es-CO" sz="1600" dirty="0">
                <a:latin typeface="Century Gothic" pitchFamily="34" charset="0"/>
              </a:rPr>
              <a:t>Diapositiva 19</a:t>
            </a:r>
          </a:p>
          <a:p>
            <a:r>
              <a:rPr lang="es-CO" sz="1600" dirty="0" smtClean="0">
                <a:latin typeface="Century Gothic" pitchFamily="34" charset="0"/>
              </a:rPr>
              <a:t>Para pasar al siguiente reloj el estudiante puede dar en la flecha o con un acierto se pasa automáticamente al siguiente reloj</a:t>
            </a:r>
          </a:p>
          <a:p>
            <a:endParaRPr lang="es-CO" sz="1600" dirty="0">
              <a:latin typeface="Century Gothic" pitchFamily="34" charset="0"/>
            </a:endParaRPr>
          </a:p>
          <a:p>
            <a:r>
              <a:rPr lang="es-ES" sz="1600" dirty="0">
                <a:latin typeface="Century Gothic" pitchFamily="34" charset="0"/>
              </a:rPr>
              <a:t>Permitir dos intentos por cada reloj, aprueba con  4 aciertos,  si aprueba sale chulito sino sale x</a:t>
            </a:r>
          </a:p>
          <a:p>
            <a:endParaRPr lang="es-CO" sz="1600" dirty="0" smtClean="0">
              <a:latin typeface="Century Gothic" pitchFamily="34" charset="0"/>
            </a:endParaRPr>
          </a:p>
          <a:p>
            <a:endParaRPr lang="es-CO" sz="1600" dirty="0">
              <a:latin typeface="Century Gothic" pitchFamily="34" charset="0"/>
            </a:endParaRPr>
          </a:p>
        </p:txBody>
      </p:sp>
      <p:pic>
        <p:nvPicPr>
          <p:cNvPr id="34" name="Imagen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625" y="1755806"/>
            <a:ext cx="1116535" cy="1116535"/>
          </a:xfrm>
          <a:prstGeom prst="rect">
            <a:avLst/>
          </a:prstGeom>
        </p:spPr>
      </p:pic>
      <p:sp>
        <p:nvSpPr>
          <p:cNvPr id="3" name="2 Rectángulo"/>
          <p:cNvSpPr/>
          <p:nvPr/>
        </p:nvSpPr>
        <p:spPr>
          <a:xfrm>
            <a:off x="2915816" y="1983148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O" sz="1600" dirty="0">
                <a:latin typeface="Century Gothic" pitchFamily="34" charset="0"/>
              </a:rPr>
              <a:t>Escribe en el cuadro de texto la hora que te indica el </a:t>
            </a:r>
            <a:r>
              <a:rPr lang="es-CO" sz="1600" dirty="0" smtClean="0">
                <a:latin typeface="Century Gothic" pitchFamily="34" charset="0"/>
              </a:rPr>
              <a:t>reloj.</a:t>
            </a:r>
            <a:endParaRPr lang="es-ES" sz="1600" dirty="0">
              <a:latin typeface="Century Gothic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370" y="2276872"/>
            <a:ext cx="6667500" cy="3810000"/>
          </a:xfrm>
          <a:prstGeom prst="rect">
            <a:avLst/>
          </a:prstGeom>
        </p:spPr>
      </p:pic>
      <p:sp>
        <p:nvSpPr>
          <p:cNvPr id="13" name="Rectángulo 12"/>
          <p:cNvSpPr/>
          <p:nvPr/>
        </p:nvSpPr>
        <p:spPr>
          <a:xfrm>
            <a:off x="5756818" y="5870848"/>
            <a:ext cx="1584176" cy="43204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solidFill>
                  <a:schemeClr val="tx1"/>
                </a:solidFill>
              </a:rPr>
              <a:t> :</a:t>
            </a:r>
            <a:endParaRPr lang="es-CO" dirty="0">
              <a:solidFill>
                <a:schemeClr val="tx1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5796136" y="5501516"/>
            <a:ext cx="1572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 smtClean="0"/>
              <a:t>Hora : minutos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607152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8 Imagen" descr="ayuda 2-0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698" y="1645953"/>
            <a:ext cx="1143007" cy="1259166"/>
          </a:xfrm>
          <a:prstGeom prst="rect">
            <a:avLst/>
          </a:prstGeom>
        </p:spPr>
      </p:pic>
      <p:sp>
        <p:nvSpPr>
          <p:cNvPr id="12" name="4 Rectángulo"/>
          <p:cNvSpPr/>
          <p:nvPr/>
        </p:nvSpPr>
        <p:spPr>
          <a:xfrm>
            <a:off x="1848575" y="1281926"/>
            <a:ext cx="42306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Actividad Nº 2 de dinamización</a:t>
            </a:r>
            <a:endParaRPr lang="es-CO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4" name="8 Imagen" descr="Selección 2-0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6385" y="1540441"/>
            <a:ext cx="1143007" cy="1259166"/>
          </a:xfrm>
          <a:prstGeom prst="rect">
            <a:avLst/>
          </a:prstGeom>
        </p:spPr>
      </p:pic>
      <p:sp>
        <p:nvSpPr>
          <p:cNvPr id="19" name="Rectángulo 18"/>
          <p:cNvSpPr/>
          <p:nvPr/>
        </p:nvSpPr>
        <p:spPr>
          <a:xfrm>
            <a:off x="9252519" y="548680"/>
            <a:ext cx="6048673" cy="22322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0" name="CuadroTexto 19"/>
          <p:cNvSpPr txBox="1"/>
          <p:nvPr/>
        </p:nvSpPr>
        <p:spPr>
          <a:xfrm>
            <a:off x="9324528" y="692696"/>
            <a:ext cx="58326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dirty="0" smtClean="0">
                <a:solidFill>
                  <a:schemeClr val="bg1"/>
                </a:solidFill>
                <a:latin typeface="Century Gothic" pitchFamily="34" charset="0"/>
              </a:rPr>
              <a:t>Texto alternativo:</a:t>
            </a:r>
          </a:p>
          <a:p>
            <a:endParaRPr lang="es-CO" sz="1400" dirty="0">
              <a:solidFill>
                <a:schemeClr val="bg1"/>
              </a:solidFill>
              <a:latin typeface="Century Gothic" pitchFamily="34" charset="0"/>
            </a:endParaRPr>
          </a:p>
          <a:p>
            <a:endParaRPr lang="es-CO" sz="140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r>
              <a:rPr lang="es-CO" sz="1400" dirty="0" smtClean="0">
                <a:solidFill>
                  <a:schemeClr val="bg1"/>
                </a:solidFill>
                <a:latin typeface="Century Gothic" pitchFamily="34" charset="0"/>
              </a:rPr>
              <a:t>Niño preguntándose  </a:t>
            </a:r>
            <a:r>
              <a:rPr lang="es-CO" sz="1400" dirty="0">
                <a:solidFill>
                  <a:schemeClr val="bg1"/>
                </a:solidFill>
                <a:latin typeface="Century Gothic" pitchFamily="34" charset="0"/>
              </a:rPr>
              <a:t>¿qué hora </a:t>
            </a:r>
            <a:r>
              <a:rPr lang="es-CO" sz="1400" dirty="0" smtClean="0">
                <a:solidFill>
                  <a:schemeClr val="bg1"/>
                </a:solidFill>
                <a:latin typeface="Century Gothic" pitchFamily="34" charset="0"/>
              </a:rPr>
              <a:t>es? </a:t>
            </a:r>
            <a:r>
              <a:rPr lang="es-CO" sz="1400" dirty="0">
                <a:solidFill>
                  <a:schemeClr val="bg1"/>
                </a:solidFill>
                <a:latin typeface="Century Gothic" pitchFamily="34" charset="0"/>
              </a:rPr>
              <a:t>y</a:t>
            </a:r>
            <a:r>
              <a:rPr lang="es-CO" sz="140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s-CO" sz="1400" dirty="0">
                <a:solidFill>
                  <a:schemeClr val="bg1"/>
                </a:solidFill>
                <a:latin typeface="Century Gothic" pitchFamily="34" charset="0"/>
              </a:rPr>
              <a:t>junto a él hay un reloj que muestra la hora. </a:t>
            </a:r>
          </a:p>
          <a:p>
            <a:endParaRPr lang="es-CO" sz="1400" dirty="0">
              <a:solidFill>
                <a:schemeClr val="bg1"/>
              </a:solidFill>
              <a:latin typeface="Century Gothic" pitchFamily="34" charset="0"/>
            </a:endParaRPr>
          </a:p>
          <a:p>
            <a:endParaRPr lang="es-CO" dirty="0" smtClean="0">
              <a:solidFill>
                <a:schemeClr val="bg1"/>
              </a:solidFill>
            </a:endParaRPr>
          </a:p>
          <a:p>
            <a:endParaRPr lang="es-CO" dirty="0" smtClean="0">
              <a:solidFill>
                <a:schemeClr val="bg1"/>
              </a:solidFill>
            </a:endParaRPr>
          </a:p>
        </p:txBody>
      </p:sp>
      <p:sp>
        <p:nvSpPr>
          <p:cNvPr id="31" name="Rectángulo 56"/>
          <p:cNvSpPr/>
          <p:nvPr/>
        </p:nvSpPr>
        <p:spPr>
          <a:xfrm>
            <a:off x="9228093" y="3140968"/>
            <a:ext cx="4344907" cy="756084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2" name="CuadroTexto 55"/>
          <p:cNvSpPr txBox="1"/>
          <p:nvPr/>
        </p:nvSpPr>
        <p:spPr>
          <a:xfrm>
            <a:off x="9228094" y="3284984"/>
            <a:ext cx="4181308" cy="79714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dirty="0" smtClean="0">
                <a:latin typeface="Century Gothic" pitchFamily="34" charset="0"/>
              </a:rPr>
              <a:t>DG:</a:t>
            </a:r>
          </a:p>
          <a:p>
            <a:r>
              <a:rPr lang="es-CO" sz="1600" dirty="0">
                <a:latin typeface="Century Gothic" pitchFamily="34" charset="0"/>
              </a:rPr>
              <a:t>Al hacer clic sobre el ícono de «oído» el estudiante debe escuchar el texto de la diapositiva. </a:t>
            </a:r>
            <a:endParaRPr lang="es-CO" sz="1600" dirty="0" smtClean="0">
              <a:latin typeface="Century Gothic" pitchFamily="34" charset="0"/>
            </a:endParaRPr>
          </a:p>
          <a:p>
            <a:endParaRPr lang="es-CO" sz="1600" dirty="0" smtClean="0">
              <a:latin typeface="Century Gothic" pitchFamily="34" charset="0"/>
            </a:endParaRPr>
          </a:p>
          <a:p>
            <a:r>
              <a:rPr lang="es-CO" sz="1600" dirty="0">
                <a:latin typeface="Century Gothic" pitchFamily="34" charset="0"/>
              </a:rPr>
              <a:t>los estudiantes deben escribir la hora  que muestra  la imagen en el cuadro de texto,  permitir 2 intentos por cada hora. Aplicar las validaciones y mostrar los iconos establecidos cuando sea correcto o incorrecto</a:t>
            </a:r>
            <a:r>
              <a:rPr lang="es-CO" sz="1600" dirty="0" smtClean="0">
                <a:latin typeface="Century Gothic" pitchFamily="34" charset="0"/>
              </a:rPr>
              <a:t>.</a:t>
            </a:r>
          </a:p>
          <a:p>
            <a:r>
              <a:rPr lang="es-CO" sz="1600" b="1" dirty="0">
                <a:latin typeface="Century Gothic" pitchFamily="34" charset="0"/>
              </a:rPr>
              <a:t>Validación: </a:t>
            </a:r>
            <a:r>
              <a:rPr lang="es-CO" sz="1600" b="1" dirty="0" smtClean="0">
                <a:latin typeface="Century Gothic" pitchFamily="34" charset="0"/>
              </a:rPr>
              <a:t>10:12</a:t>
            </a:r>
            <a:endParaRPr lang="es-CO" sz="1600" dirty="0" smtClean="0">
              <a:latin typeface="Century Gothic" pitchFamily="34" charset="0"/>
            </a:endParaRPr>
          </a:p>
          <a:p>
            <a:endParaRPr lang="es-CO" sz="1600" dirty="0" smtClean="0">
              <a:latin typeface="Century Gothic" pitchFamily="34" charset="0"/>
            </a:endParaRPr>
          </a:p>
          <a:p>
            <a:r>
              <a:rPr lang="es-CO" sz="1600" dirty="0" smtClean="0">
                <a:latin typeface="Century Gothic" pitchFamily="34" charset="0"/>
              </a:rPr>
              <a:t>cuando el estudiante acierta pasa al siguiente reloj, están en</a:t>
            </a:r>
          </a:p>
          <a:p>
            <a:r>
              <a:rPr lang="es-CO" sz="1600" dirty="0">
                <a:latin typeface="Century Gothic" pitchFamily="34" charset="0"/>
              </a:rPr>
              <a:t>Diapositiva 14</a:t>
            </a:r>
          </a:p>
          <a:p>
            <a:r>
              <a:rPr lang="es-CO" sz="1600" dirty="0">
                <a:latin typeface="Century Gothic" pitchFamily="34" charset="0"/>
              </a:rPr>
              <a:t>Diapositiva 15</a:t>
            </a:r>
          </a:p>
          <a:p>
            <a:r>
              <a:rPr lang="es-CO" sz="1600" dirty="0">
                <a:latin typeface="Century Gothic" pitchFamily="34" charset="0"/>
              </a:rPr>
              <a:t>Diapositiva 16</a:t>
            </a:r>
          </a:p>
          <a:p>
            <a:r>
              <a:rPr lang="es-CO" sz="1600" dirty="0">
                <a:latin typeface="Century Gothic" pitchFamily="34" charset="0"/>
              </a:rPr>
              <a:t>Diapositiva 17</a:t>
            </a:r>
          </a:p>
          <a:p>
            <a:r>
              <a:rPr lang="es-CO" sz="1600" dirty="0">
                <a:latin typeface="Century Gothic" pitchFamily="34" charset="0"/>
              </a:rPr>
              <a:t>Diapositiva 18</a:t>
            </a:r>
          </a:p>
          <a:p>
            <a:r>
              <a:rPr lang="es-CO" sz="1600" dirty="0">
                <a:latin typeface="Century Gothic" pitchFamily="34" charset="0"/>
              </a:rPr>
              <a:t>Diapositiva 19</a:t>
            </a:r>
          </a:p>
          <a:p>
            <a:r>
              <a:rPr lang="es-CO" sz="1600" dirty="0" smtClean="0">
                <a:latin typeface="Century Gothic" pitchFamily="34" charset="0"/>
              </a:rPr>
              <a:t>Para pasar al siguiente reloj el estudiante puede dar en la flecha o con un acierto se pasa automáticamente al siguiente reloj</a:t>
            </a:r>
          </a:p>
          <a:p>
            <a:endParaRPr lang="es-CO" sz="1600" dirty="0">
              <a:latin typeface="Century Gothic" pitchFamily="34" charset="0"/>
            </a:endParaRPr>
          </a:p>
          <a:p>
            <a:r>
              <a:rPr lang="es-ES" sz="1600" dirty="0">
                <a:latin typeface="Century Gothic" pitchFamily="34" charset="0"/>
              </a:rPr>
              <a:t>Permitir dos intentos por cada reloj, aprueba con  4 aciertos,  si aprueba sale chulito sino sale x</a:t>
            </a:r>
          </a:p>
          <a:p>
            <a:endParaRPr lang="es-CO" sz="1600" dirty="0" smtClean="0">
              <a:latin typeface="Century Gothic" pitchFamily="34" charset="0"/>
            </a:endParaRPr>
          </a:p>
          <a:p>
            <a:endParaRPr lang="es-CO" sz="1600" dirty="0">
              <a:latin typeface="Century Gothic" pitchFamily="34" charset="0"/>
            </a:endParaRPr>
          </a:p>
        </p:txBody>
      </p:sp>
      <p:pic>
        <p:nvPicPr>
          <p:cNvPr id="34" name="Imagen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625" y="1755806"/>
            <a:ext cx="1116535" cy="1116535"/>
          </a:xfrm>
          <a:prstGeom prst="rect">
            <a:avLst/>
          </a:prstGeom>
        </p:spPr>
      </p:pic>
      <p:sp>
        <p:nvSpPr>
          <p:cNvPr id="3" name="2 Rectángulo"/>
          <p:cNvSpPr/>
          <p:nvPr/>
        </p:nvSpPr>
        <p:spPr>
          <a:xfrm>
            <a:off x="2915816" y="1983148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O" sz="1600" dirty="0">
                <a:latin typeface="Century Gothic" pitchFamily="34" charset="0"/>
              </a:rPr>
              <a:t>Escribe en el cuadro de texto la hora que te indica el </a:t>
            </a:r>
            <a:r>
              <a:rPr lang="es-CO" sz="1600" dirty="0" smtClean="0">
                <a:latin typeface="Century Gothic" pitchFamily="34" charset="0"/>
              </a:rPr>
              <a:t>reloj.</a:t>
            </a:r>
            <a:endParaRPr lang="es-ES" sz="1600" dirty="0">
              <a:latin typeface="Century Gothic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705" y="2301497"/>
            <a:ext cx="6667500" cy="3810000"/>
          </a:xfrm>
          <a:prstGeom prst="rect">
            <a:avLst/>
          </a:prstGeom>
        </p:spPr>
      </p:pic>
      <p:sp>
        <p:nvSpPr>
          <p:cNvPr id="13" name="Rectángulo 12"/>
          <p:cNvSpPr/>
          <p:nvPr/>
        </p:nvSpPr>
        <p:spPr>
          <a:xfrm>
            <a:off x="5756818" y="5870848"/>
            <a:ext cx="1584176" cy="43204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solidFill>
                  <a:schemeClr val="tx1"/>
                </a:solidFill>
              </a:rPr>
              <a:t> :</a:t>
            </a:r>
            <a:endParaRPr lang="es-CO" dirty="0">
              <a:solidFill>
                <a:schemeClr val="tx1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5796136" y="5501516"/>
            <a:ext cx="1572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 smtClean="0"/>
              <a:t>Hora : minutos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655974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8 Imagen" descr="ayuda 2-0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698" y="1645953"/>
            <a:ext cx="1143007" cy="1259166"/>
          </a:xfrm>
          <a:prstGeom prst="rect">
            <a:avLst/>
          </a:prstGeom>
        </p:spPr>
      </p:pic>
      <p:sp>
        <p:nvSpPr>
          <p:cNvPr id="12" name="4 Rectángulo"/>
          <p:cNvSpPr/>
          <p:nvPr/>
        </p:nvSpPr>
        <p:spPr>
          <a:xfrm>
            <a:off x="1848575" y="1281926"/>
            <a:ext cx="42306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Actividad Nº 2 de dinamización</a:t>
            </a:r>
            <a:endParaRPr lang="es-CO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4" name="8 Imagen" descr="Selección 2-0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6385" y="1540441"/>
            <a:ext cx="1143007" cy="1259166"/>
          </a:xfrm>
          <a:prstGeom prst="rect">
            <a:avLst/>
          </a:prstGeom>
        </p:spPr>
      </p:pic>
      <p:sp>
        <p:nvSpPr>
          <p:cNvPr id="19" name="Rectángulo 18"/>
          <p:cNvSpPr/>
          <p:nvPr/>
        </p:nvSpPr>
        <p:spPr>
          <a:xfrm>
            <a:off x="9252519" y="548680"/>
            <a:ext cx="6048673" cy="22322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0" name="CuadroTexto 19"/>
          <p:cNvSpPr txBox="1"/>
          <p:nvPr/>
        </p:nvSpPr>
        <p:spPr>
          <a:xfrm>
            <a:off x="9324528" y="692696"/>
            <a:ext cx="5832648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dirty="0" smtClean="0">
                <a:solidFill>
                  <a:schemeClr val="bg1"/>
                </a:solidFill>
                <a:latin typeface="Century Gothic" pitchFamily="34" charset="0"/>
              </a:rPr>
              <a:t>Texto alternativo:</a:t>
            </a:r>
          </a:p>
          <a:p>
            <a:endParaRPr lang="es-CO" sz="1400" dirty="0">
              <a:solidFill>
                <a:schemeClr val="bg1"/>
              </a:solidFill>
              <a:latin typeface="Century Gothic" pitchFamily="34" charset="0"/>
            </a:endParaRPr>
          </a:p>
          <a:p>
            <a:r>
              <a:rPr lang="es-CO" sz="1400" dirty="0">
                <a:solidFill>
                  <a:schemeClr val="bg1"/>
                </a:solidFill>
                <a:latin typeface="Century Gothic" pitchFamily="34" charset="0"/>
              </a:rPr>
              <a:t>Niña preguntándose  ¿qué hora es? y junto a ella hay un reloj que muestra la hora. </a:t>
            </a:r>
          </a:p>
          <a:p>
            <a:endParaRPr lang="es-CO" sz="1400" dirty="0">
              <a:solidFill>
                <a:schemeClr val="bg1"/>
              </a:solidFill>
              <a:latin typeface="Century Gothic" pitchFamily="34" charset="0"/>
            </a:endParaRPr>
          </a:p>
          <a:p>
            <a:endParaRPr lang="es-CO" dirty="0" smtClean="0">
              <a:solidFill>
                <a:schemeClr val="bg1"/>
              </a:solidFill>
            </a:endParaRPr>
          </a:p>
          <a:p>
            <a:endParaRPr lang="es-CO" dirty="0" smtClean="0">
              <a:solidFill>
                <a:schemeClr val="bg1"/>
              </a:solidFill>
            </a:endParaRPr>
          </a:p>
        </p:txBody>
      </p:sp>
      <p:sp>
        <p:nvSpPr>
          <p:cNvPr id="31" name="Rectángulo 56"/>
          <p:cNvSpPr/>
          <p:nvPr/>
        </p:nvSpPr>
        <p:spPr>
          <a:xfrm>
            <a:off x="9228093" y="3140968"/>
            <a:ext cx="4344907" cy="828092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2" name="CuadroTexto 55"/>
          <p:cNvSpPr txBox="1"/>
          <p:nvPr/>
        </p:nvSpPr>
        <p:spPr>
          <a:xfrm>
            <a:off x="9228094" y="3284984"/>
            <a:ext cx="4181308" cy="8956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dirty="0" smtClean="0">
                <a:latin typeface="Century Gothic" pitchFamily="34" charset="0"/>
              </a:rPr>
              <a:t>DG:</a:t>
            </a:r>
          </a:p>
          <a:p>
            <a:r>
              <a:rPr lang="es-CO" sz="1600" dirty="0">
                <a:latin typeface="Century Gothic" pitchFamily="34" charset="0"/>
              </a:rPr>
              <a:t>Al hacer clic sobre el ícono de «oído» el estudiante debe escuchar el texto de la diapositiva. </a:t>
            </a:r>
            <a:endParaRPr lang="es-CO" sz="1600" dirty="0" smtClean="0">
              <a:latin typeface="Century Gothic" pitchFamily="34" charset="0"/>
            </a:endParaRPr>
          </a:p>
          <a:p>
            <a:endParaRPr lang="es-CO" sz="1600" dirty="0" smtClean="0">
              <a:latin typeface="Century Gothic" pitchFamily="34" charset="0"/>
            </a:endParaRPr>
          </a:p>
          <a:p>
            <a:r>
              <a:rPr lang="es-CO" sz="1600" dirty="0">
                <a:latin typeface="Century Gothic" pitchFamily="34" charset="0"/>
              </a:rPr>
              <a:t>los estudiantes deben escribir la hora  que muestra  la imagen en el cuadro de texto,  permitir 2 intentos por cada hora. Aplicar las validaciones y mostrar los iconos establecidos cuando sea correcto o incorrecto</a:t>
            </a:r>
            <a:r>
              <a:rPr lang="es-CO" sz="1600" dirty="0" smtClean="0">
                <a:latin typeface="Century Gothic" pitchFamily="34" charset="0"/>
              </a:rPr>
              <a:t>.</a:t>
            </a:r>
          </a:p>
          <a:p>
            <a:r>
              <a:rPr lang="es-CO" sz="1600" b="1" dirty="0">
                <a:latin typeface="Century Gothic" pitchFamily="34" charset="0"/>
              </a:rPr>
              <a:t>Validación: </a:t>
            </a:r>
            <a:r>
              <a:rPr lang="es-CO" sz="1600" b="1" dirty="0" smtClean="0">
                <a:latin typeface="Century Gothic" pitchFamily="34" charset="0"/>
              </a:rPr>
              <a:t>8:10</a:t>
            </a:r>
            <a:endParaRPr lang="es-CO" sz="1600" dirty="0" smtClean="0">
              <a:latin typeface="Century Gothic" pitchFamily="34" charset="0"/>
            </a:endParaRPr>
          </a:p>
          <a:p>
            <a:endParaRPr lang="es-CO" sz="1600" dirty="0" smtClean="0">
              <a:latin typeface="Century Gothic" pitchFamily="34" charset="0"/>
            </a:endParaRPr>
          </a:p>
          <a:p>
            <a:r>
              <a:rPr lang="es-CO" sz="1600" dirty="0" smtClean="0">
                <a:latin typeface="Century Gothic" pitchFamily="34" charset="0"/>
              </a:rPr>
              <a:t>cuando el estudiante acierta pasa al siguiente reloj, están en</a:t>
            </a:r>
          </a:p>
          <a:p>
            <a:r>
              <a:rPr lang="es-CO" sz="1600" dirty="0">
                <a:latin typeface="Century Gothic" pitchFamily="34" charset="0"/>
              </a:rPr>
              <a:t>Diapositiva 14</a:t>
            </a:r>
          </a:p>
          <a:p>
            <a:r>
              <a:rPr lang="es-CO" sz="1600" dirty="0">
                <a:latin typeface="Century Gothic" pitchFamily="34" charset="0"/>
              </a:rPr>
              <a:t>Diapositiva 15</a:t>
            </a:r>
          </a:p>
          <a:p>
            <a:r>
              <a:rPr lang="es-CO" sz="1600" dirty="0">
                <a:latin typeface="Century Gothic" pitchFamily="34" charset="0"/>
              </a:rPr>
              <a:t>Diapositiva 16</a:t>
            </a:r>
          </a:p>
          <a:p>
            <a:r>
              <a:rPr lang="es-CO" sz="1600" dirty="0">
                <a:latin typeface="Century Gothic" pitchFamily="34" charset="0"/>
              </a:rPr>
              <a:t>Diapositiva 17</a:t>
            </a:r>
          </a:p>
          <a:p>
            <a:r>
              <a:rPr lang="es-CO" sz="1600" dirty="0">
                <a:latin typeface="Century Gothic" pitchFamily="34" charset="0"/>
              </a:rPr>
              <a:t>Diapositiva 18</a:t>
            </a:r>
          </a:p>
          <a:p>
            <a:r>
              <a:rPr lang="es-CO" sz="1600" dirty="0">
                <a:latin typeface="Century Gothic" pitchFamily="34" charset="0"/>
              </a:rPr>
              <a:t>Diapositiva 19</a:t>
            </a:r>
          </a:p>
          <a:p>
            <a:r>
              <a:rPr lang="es-CO" sz="1600" dirty="0" smtClean="0">
                <a:latin typeface="Century Gothic" pitchFamily="34" charset="0"/>
              </a:rPr>
              <a:t>Para pasar al siguiente reloj el estudiante puede dar en la flecha o con un acierto se pasa automáticamente al siguiente reloj</a:t>
            </a:r>
          </a:p>
          <a:p>
            <a:endParaRPr lang="es-CO" sz="1600" dirty="0">
              <a:latin typeface="Century Gothic" pitchFamily="34" charset="0"/>
            </a:endParaRPr>
          </a:p>
          <a:p>
            <a:r>
              <a:rPr lang="es-CO" sz="1600" dirty="0" smtClean="0">
                <a:latin typeface="Century Gothic" pitchFamily="34" charset="0"/>
              </a:rPr>
              <a:t>Para  continuar con la siguiente  actividad debe haber hecho 10 intentos. </a:t>
            </a:r>
          </a:p>
          <a:p>
            <a:endParaRPr lang="es-CO" sz="1600" dirty="0">
              <a:latin typeface="Century Gothic" pitchFamily="34" charset="0"/>
            </a:endParaRPr>
          </a:p>
          <a:p>
            <a:r>
              <a:rPr lang="es-ES" sz="1600" dirty="0">
                <a:latin typeface="Century Gothic" pitchFamily="34" charset="0"/>
              </a:rPr>
              <a:t>Permitir dos intentos por cada reloj, aprueba con  4 aciertos,  si aprueba sale chulito sino sale x</a:t>
            </a:r>
          </a:p>
          <a:p>
            <a:endParaRPr lang="es-ES" sz="1600" dirty="0">
              <a:latin typeface="Century Gothic" pitchFamily="34" charset="0"/>
            </a:endParaRPr>
          </a:p>
          <a:p>
            <a:endParaRPr lang="es-CO" sz="1600" dirty="0" smtClean="0">
              <a:latin typeface="Century Gothic" pitchFamily="34" charset="0"/>
            </a:endParaRPr>
          </a:p>
          <a:p>
            <a:endParaRPr lang="es-CO" sz="1600" dirty="0">
              <a:latin typeface="Century Gothic" pitchFamily="34" charset="0"/>
            </a:endParaRPr>
          </a:p>
        </p:txBody>
      </p:sp>
      <p:pic>
        <p:nvPicPr>
          <p:cNvPr id="34" name="Imagen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625" y="1755806"/>
            <a:ext cx="1116535" cy="1116535"/>
          </a:xfrm>
          <a:prstGeom prst="rect">
            <a:avLst/>
          </a:prstGeom>
        </p:spPr>
      </p:pic>
      <p:sp>
        <p:nvSpPr>
          <p:cNvPr id="3" name="2 Rectángulo"/>
          <p:cNvSpPr/>
          <p:nvPr/>
        </p:nvSpPr>
        <p:spPr>
          <a:xfrm>
            <a:off x="2915816" y="1983148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O" sz="1600" dirty="0">
                <a:latin typeface="Century Gothic" pitchFamily="34" charset="0"/>
              </a:rPr>
              <a:t>Escribe en el cuadro de texto la hora que te indica el reloj</a:t>
            </a:r>
            <a:endParaRPr lang="es-ES" sz="1600" dirty="0">
              <a:latin typeface="Century Gothic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705" y="2348880"/>
            <a:ext cx="6667500" cy="3810000"/>
          </a:xfrm>
          <a:prstGeom prst="rect">
            <a:avLst/>
          </a:prstGeom>
        </p:spPr>
      </p:pic>
      <p:sp>
        <p:nvSpPr>
          <p:cNvPr id="13" name="Rectángulo 12"/>
          <p:cNvSpPr/>
          <p:nvPr/>
        </p:nvSpPr>
        <p:spPr>
          <a:xfrm>
            <a:off x="5756818" y="5870848"/>
            <a:ext cx="1584176" cy="43204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solidFill>
                  <a:schemeClr val="tx1"/>
                </a:solidFill>
              </a:rPr>
              <a:t> :</a:t>
            </a:r>
            <a:endParaRPr lang="es-CO" dirty="0">
              <a:solidFill>
                <a:schemeClr val="tx1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5796136" y="5501516"/>
            <a:ext cx="1572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 smtClean="0"/>
              <a:t>Hora : minutos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509695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8 Imagen" descr="ayuda 2-0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698" y="1645953"/>
            <a:ext cx="1143007" cy="1259166"/>
          </a:xfrm>
          <a:prstGeom prst="rect">
            <a:avLst/>
          </a:prstGeom>
        </p:spPr>
      </p:pic>
      <p:sp>
        <p:nvSpPr>
          <p:cNvPr id="12" name="4 Rectángulo"/>
          <p:cNvSpPr/>
          <p:nvPr/>
        </p:nvSpPr>
        <p:spPr>
          <a:xfrm>
            <a:off x="1848575" y="1281926"/>
            <a:ext cx="42306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Actividad Nº 2 de dinamización</a:t>
            </a:r>
            <a:endParaRPr lang="es-CO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4" name="8 Imagen" descr="Selección 2-0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6385" y="1540441"/>
            <a:ext cx="1143007" cy="1259166"/>
          </a:xfrm>
          <a:prstGeom prst="rect">
            <a:avLst/>
          </a:prstGeom>
        </p:spPr>
      </p:pic>
      <p:sp>
        <p:nvSpPr>
          <p:cNvPr id="19" name="Rectángulo 18"/>
          <p:cNvSpPr/>
          <p:nvPr/>
        </p:nvSpPr>
        <p:spPr>
          <a:xfrm>
            <a:off x="9252519" y="548680"/>
            <a:ext cx="6048673" cy="22322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0" name="CuadroTexto 19"/>
          <p:cNvSpPr txBox="1"/>
          <p:nvPr/>
        </p:nvSpPr>
        <p:spPr>
          <a:xfrm>
            <a:off x="9324528" y="692696"/>
            <a:ext cx="58326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dirty="0" smtClean="0">
                <a:solidFill>
                  <a:schemeClr val="bg1"/>
                </a:solidFill>
                <a:latin typeface="Century Gothic" pitchFamily="34" charset="0"/>
              </a:rPr>
              <a:t>Texto alternativo:</a:t>
            </a:r>
          </a:p>
          <a:p>
            <a:endParaRPr lang="es-CO" sz="1400" dirty="0">
              <a:solidFill>
                <a:schemeClr val="bg1"/>
              </a:solidFill>
              <a:latin typeface="Century Gothic" pitchFamily="34" charset="0"/>
            </a:endParaRPr>
          </a:p>
          <a:p>
            <a:endParaRPr lang="es-CO" sz="140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r>
              <a:rPr lang="es-CO" sz="1400" dirty="0">
                <a:solidFill>
                  <a:schemeClr val="bg1"/>
                </a:solidFill>
                <a:latin typeface="Century Gothic" pitchFamily="34" charset="0"/>
              </a:rPr>
              <a:t>Niño preguntándose  ¿qué hora es? y junto a él hay un reloj que muestra la hora. </a:t>
            </a:r>
          </a:p>
          <a:p>
            <a:endParaRPr lang="es-CO" sz="1400" dirty="0">
              <a:solidFill>
                <a:schemeClr val="bg1"/>
              </a:solidFill>
              <a:latin typeface="Century Gothic" pitchFamily="34" charset="0"/>
            </a:endParaRPr>
          </a:p>
          <a:p>
            <a:endParaRPr lang="es-CO" dirty="0" smtClean="0">
              <a:solidFill>
                <a:schemeClr val="bg1"/>
              </a:solidFill>
            </a:endParaRPr>
          </a:p>
          <a:p>
            <a:endParaRPr lang="es-CO" dirty="0" smtClean="0">
              <a:solidFill>
                <a:schemeClr val="bg1"/>
              </a:solidFill>
            </a:endParaRPr>
          </a:p>
        </p:txBody>
      </p:sp>
      <p:sp>
        <p:nvSpPr>
          <p:cNvPr id="31" name="Rectángulo 56"/>
          <p:cNvSpPr/>
          <p:nvPr/>
        </p:nvSpPr>
        <p:spPr>
          <a:xfrm>
            <a:off x="9228093" y="3140968"/>
            <a:ext cx="4344907" cy="734481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2" name="CuadroTexto 55"/>
          <p:cNvSpPr txBox="1"/>
          <p:nvPr/>
        </p:nvSpPr>
        <p:spPr>
          <a:xfrm>
            <a:off x="9228094" y="3284984"/>
            <a:ext cx="4181308" cy="79714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dirty="0" smtClean="0">
                <a:latin typeface="Century Gothic" pitchFamily="34" charset="0"/>
              </a:rPr>
              <a:t>DG:</a:t>
            </a:r>
          </a:p>
          <a:p>
            <a:r>
              <a:rPr lang="es-CO" sz="1600" dirty="0">
                <a:latin typeface="Century Gothic" pitchFamily="34" charset="0"/>
              </a:rPr>
              <a:t>Al hacer clic sobre el ícono de «oído» el estudiante debe escuchar el texto de la diapositiva. </a:t>
            </a:r>
            <a:endParaRPr lang="es-CO" sz="1600" dirty="0" smtClean="0">
              <a:latin typeface="Century Gothic" pitchFamily="34" charset="0"/>
            </a:endParaRPr>
          </a:p>
          <a:p>
            <a:endParaRPr lang="es-CO" sz="1600" dirty="0" smtClean="0">
              <a:latin typeface="Century Gothic" pitchFamily="34" charset="0"/>
            </a:endParaRPr>
          </a:p>
          <a:p>
            <a:r>
              <a:rPr lang="es-CO" sz="1600" dirty="0">
                <a:latin typeface="Century Gothic" pitchFamily="34" charset="0"/>
              </a:rPr>
              <a:t>los estudiantes deben escribir la hora  que muestra  la imagen en el cuadro de texto,  permitir 2 intentos por cada hora. Aplicar las validaciones y mostrar los iconos establecidos cuando sea correcto o incorrecto</a:t>
            </a:r>
            <a:r>
              <a:rPr lang="es-CO" sz="1600" dirty="0" smtClean="0">
                <a:latin typeface="Century Gothic" pitchFamily="34" charset="0"/>
              </a:rPr>
              <a:t>.</a:t>
            </a:r>
          </a:p>
          <a:p>
            <a:r>
              <a:rPr lang="es-CO" sz="1600" b="1" dirty="0">
                <a:latin typeface="Century Gothic" pitchFamily="34" charset="0"/>
              </a:rPr>
              <a:t>Validación: </a:t>
            </a:r>
            <a:r>
              <a:rPr lang="es-CO" sz="1600" b="1" dirty="0" smtClean="0">
                <a:latin typeface="Century Gothic" pitchFamily="34" charset="0"/>
              </a:rPr>
              <a:t>6:25</a:t>
            </a:r>
            <a:endParaRPr lang="es-CO" sz="1600" dirty="0">
              <a:latin typeface="Century Gothic" pitchFamily="34" charset="0"/>
            </a:endParaRPr>
          </a:p>
          <a:p>
            <a:endParaRPr lang="es-CO" sz="1600" dirty="0" smtClean="0">
              <a:latin typeface="Century Gothic" pitchFamily="34" charset="0"/>
            </a:endParaRPr>
          </a:p>
          <a:p>
            <a:r>
              <a:rPr lang="es-CO" sz="1600" dirty="0" smtClean="0">
                <a:latin typeface="Century Gothic" pitchFamily="34" charset="0"/>
              </a:rPr>
              <a:t>cuando el estudiante acierta pasa al siguiente reloj, están en</a:t>
            </a:r>
          </a:p>
          <a:p>
            <a:r>
              <a:rPr lang="es-CO" sz="1600" dirty="0">
                <a:latin typeface="Century Gothic" pitchFamily="34" charset="0"/>
              </a:rPr>
              <a:t>Diapositiva 14</a:t>
            </a:r>
          </a:p>
          <a:p>
            <a:r>
              <a:rPr lang="es-CO" sz="1600" dirty="0">
                <a:latin typeface="Century Gothic" pitchFamily="34" charset="0"/>
              </a:rPr>
              <a:t>Diapositiva 15</a:t>
            </a:r>
          </a:p>
          <a:p>
            <a:r>
              <a:rPr lang="es-CO" sz="1600" dirty="0">
                <a:latin typeface="Century Gothic" pitchFamily="34" charset="0"/>
              </a:rPr>
              <a:t>Diapositiva 16</a:t>
            </a:r>
          </a:p>
          <a:p>
            <a:r>
              <a:rPr lang="es-CO" sz="1600" dirty="0">
                <a:latin typeface="Century Gothic" pitchFamily="34" charset="0"/>
              </a:rPr>
              <a:t>Diapositiva 17</a:t>
            </a:r>
          </a:p>
          <a:p>
            <a:r>
              <a:rPr lang="es-CO" sz="1600" dirty="0">
                <a:latin typeface="Century Gothic" pitchFamily="34" charset="0"/>
              </a:rPr>
              <a:t>Diapositiva 18</a:t>
            </a:r>
          </a:p>
          <a:p>
            <a:r>
              <a:rPr lang="es-CO" sz="1600" dirty="0">
                <a:latin typeface="Century Gothic" pitchFamily="34" charset="0"/>
              </a:rPr>
              <a:t>Diapositiva 19</a:t>
            </a:r>
          </a:p>
          <a:p>
            <a:r>
              <a:rPr lang="es-CO" sz="1600" dirty="0" smtClean="0">
                <a:latin typeface="Century Gothic" pitchFamily="34" charset="0"/>
              </a:rPr>
              <a:t>Para pasar al siguiente reloj el estudiante puede dar en la flecha o con un acierto se pasa automáticamente al siguiente reloj</a:t>
            </a:r>
          </a:p>
          <a:p>
            <a:endParaRPr lang="es-CO" sz="1600" dirty="0" smtClean="0">
              <a:latin typeface="Century Gothic" pitchFamily="34" charset="0"/>
            </a:endParaRPr>
          </a:p>
          <a:p>
            <a:r>
              <a:rPr lang="es-ES" sz="1600" dirty="0">
                <a:latin typeface="Century Gothic" pitchFamily="34" charset="0"/>
              </a:rPr>
              <a:t>Permitir dos intentos por cada reloj, aprueba con  4 aciertos,  si aprueba sale chulito sino sale x</a:t>
            </a:r>
          </a:p>
          <a:p>
            <a:endParaRPr lang="es-ES" sz="1600" dirty="0">
              <a:latin typeface="Century Gothic" pitchFamily="34" charset="0"/>
            </a:endParaRPr>
          </a:p>
          <a:p>
            <a:endParaRPr lang="es-CO" sz="1600" dirty="0" smtClean="0">
              <a:latin typeface="Century Gothic" pitchFamily="34" charset="0"/>
            </a:endParaRPr>
          </a:p>
          <a:p>
            <a:endParaRPr lang="es-CO" sz="1600" dirty="0">
              <a:latin typeface="Century Gothic" pitchFamily="34" charset="0"/>
            </a:endParaRPr>
          </a:p>
        </p:txBody>
      </p:sp>
      <p:pic>
        <p:nvPicPr>
          <p:cNvPr id="34" name="Imagen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625" y="1755806"/>
            <a:ext cx="1116535" cy="1116535"/>
          </a:xfrm>
          <a:prstGeom prst="rect">
            <a:avLst/>
          </a:prstGeom>
        </p:spPr>
      </p:pic>
      <p:sp>
        <p:nvSpPr>
          <p:cNvPr id="3" name="2 Rectángulo"/>
          <p:cNvSpPr/>
          <p:nvPr/>
        </p:nvSpPr>
        <p:spPr>
          <a:xfrm>
            <a:off x="2915816" y="1983148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O" sz="1600" dirty="0">
                <a:latin typeface="Century Gothic" pitchFamily="34" charset="0"/>
              </a:rPr>
              <a:t>Escribe en el cuadro de texto la hora que te indica el reloj</a:t>
            </a:r>
            <a:endParaRPr lang="es-ES" sz="1600" dirty="0">
              <a:latin typeface="Century Gothic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705" y="2276872"/>
            <a:ext cx="6667500" cy="3810000"/>
          </a:xfrm>
          <a:prstGeom prst="rect">
            <a:avLst/>
          </a:prstGeom>
        </p:spPr>
      </p:pic>
      <p:sp>
        <p:nvSpPr>
          <p:cNvPr id="13" name="Rectángulo 12"/>
          <p:cNvSpPr/>
          <p:nvPr/>
        </p:nvSpPr>
        <p:spPr>
          <a:xfrm>
            <a:off x="5756818" y="5870848"/>
            <a:ext cx="1584176" cy="43204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solidFill>
                  <a:schemeClr val="tx1"/>
                </a:solidFill>
              </a:rPr>
              <a:t> :</a:t>
            </a:r>
            <a:endParaRPr lang="es-CO" dirty="0">
              <a:solidFill>
                <a:schemeClr val="tx1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5796136" y="5501516"/>
            <a:ext cx="1572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 smtClean="0"/>
              <a:t>Hora : minutos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558723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8 Imagen" descr="ayuda 2-0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698" y="1645953"/>
            <a:ext cx="1143007" cy="1259166"/>
          </a:xfrm>
          <a:prstGeom prst="rect">
            <a:avLst/>
          </a:prstGeom>
        </p:spPr>
      </p:pic>
      <p:sp>
        <p:nvSpPr>
          <p:cNvPr id="12" name="4 Rectángulo"/>
          <p:cNvSpPr/>
          <p:nvPr/>
        </p:nvSpPr>
        <p:spPr>
          <a:xfrm>
            <a:off x="1848575" y="1281926"/>
            <a:ext cx="42306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Actividad Nº 2 de dinamización</a:t>
            </a:r>
            <a:endParaRPr lang="es-CO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4" name="8 Imagen" descr="Selección 2-0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6385" y="1540441"/>
            <a:ext cx="1143007" cy="1259166"/>
          </a:xfrm>
          <a:prstGeom prst="rect">
            <a:avLst/>
          </a:prstGeom>
        </p:spPr>
      </p:pic>
      <p:sp>
        <p:nvSpPr>
          <p:cNvPr id="19" name="Rectángulo 18"/>
          <p:cNvSpPr/>
          <p:nvPr/>
        </p:nvSpPr>
        <p:spPr>
          <a:xfrm>
            <a:off x="9252519" y="548680"/>
            <a:ext cx="6048673" cy="22322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0" name="CuadroTexto 19"/>
          <p:cNvSpPr txBox="1"/>
          <p:nvPr/>
        </p:nvSpPr>
        <p:spPr>
          <a:xfrm>
            <a:off x="9324528" y="692696"/>
            <a:ext cx="58326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dirty="0" smtClean="0">
                <a:solidFill>
                  <a:schemeClr val="bg1"/>
                </a:solidFill>
                <a:latin typeface="Century Gothic" pitchFamily="34" charset="0"/>
              </a:rPr>
              <a:t>Texto alternativo:</a:t>
            </a:r>
          </a:p>
          <a:p>
            <a:endParaRPr lang="es-CO" sz="1400" dirty="0">
              <a:solidFill>
                <a:schemeClr val="bg1"/>
              </a:solidFill>
              <a:latin typeface="Century Gothic" pitchFamily="34" charset="0"/>
            </a:endParaRPr>
          </a:p>
          <a:p>
            <a:endParaRPr lang="es-CO" sz="140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r>
              <a:rPr lang="es-CO" sz="1400" dirty="0">
                <a:solidFill>
                  <a:schemeClr val="bg1"/>
                </a:solidFill>
                <a:latin typeface="Century Gothic" pitchFamily="34" charset="0"/>
              </a:rPr>
              <a:t>Niña preguntándose  ¿qué hora es? y junto a ella hay un reloj que muestra la hora. </a:t>
            </a:r>
          </a:p>
          <a:p>
            <a:endParaRPr lang="es-CO" sz="1400" dirty="0">
              <a:solidFill>
                <a:schemeClr val="bg1"/>
              </a:solidFill>
              <a:latin typeface="Century Gothic" pitchFamily="34" charset="0"/>
            </a:endParaRPr>
          </a:p>
          <a:p>
            <a:endParaRPr lang="es-CO" dirty="0" smtClean="0">
              <a:solidFill>
                <a:schemeClr val="bg1"/>
              </a:solidFill>
            </a:endParaRPr>
          </a:p>
          <a:p>
            <a:endParaRPr lang="es-CO" dirty="0" smtClean="0">
              <a:solidFill>
                <a:schemeClr val="bg1"/>
              </a:solidFill>
            </a:endParaRPr>
          </a:p>
        </p:txBody>
      </p:sp>
      <p:sp>
        <p:nvSpPr>
          <p:cNvPr id="31" name="Rectángulo 56"/>
          <p:cNvSpPr/>
          <p:nvPr/>
        </p:nvSpPr>
        <p:spPr>
          <a:xfrm>
            <a:off x="9228093" y="3140968"/>
            <a:ext cx="4344907" cy="727280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2" name="CuadroTexto 55"/>
          <p:cNvSpPr txBox="1"/>
          <p:nvPr/>
        </p:nvSpPr>
        <p:spPr>
          <a:xfrm>
            <a:off x="9228094" y="3284984"/>
            <a:ext cx="4181308" cy="7725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dirty="0" smtClean="0">
                <a:latin typeface="Century Gothic" pitchFamily="34" charset="0"/>
              </a:rPr>
              <a:t>DG:</a:t>
            </a:r>
          </a:p>
          <a:p>
            <a:r>
              <a:rPr lang="es-CO" sz="1600" dirty="0">
                <a:latin typeface="Century Gothic" pitchFamily="34" charset="0"/>
              </a:rPr>
              <a:t>Al hacer clic sobre el ícono de «oído» el estudiante debe escuchar el texto de la diapositiva. </a:t>
            </a:r>
            <a:endParaRPr lang="es-CO" sz="1600" dirty="0" smtClean="0">
              <a:latin typeface="Century Gothic" pitchFamily="34" charset="0"/>
            </a:endParaRPr>
          </a:p>
          <a:p>
            <a:endParaRPr lang="es-CO" sz="1600" dirty="0" smtClean="0">
              <a:latin typeface="Century Gothic" pitchFamily="34" charset="0"/>
            </a:endParaRPr>
          </a:p>
          <a:p>
            <a:r>
              <a:rPr lang="es-CO" sz="1600" dirty="0">
                <a:latin typeface="Century Gothic" pitchFamily="34" charset="0"/>
              </a:rPr>
              <a:t>los estudiantes deben escribir la hora  que muestra  la imagen en el cuadro de texto,  permitir 2 intentos por cada hora. Aplicar las validaciones y mostrar los iconos establecidos cuando sea correcto o incorrecto</a:t>
            </a:r>
            <a:r>
              <a:rPr lang="es-CO" sz="1600" dirty="0" smtClean="0">
                <a:latin typeface="Century Gothic" pitchFamily="34" charset="0"/>
              </a:rPr>
              <a:t>.</a:t>
            </a:r>
          </a:p>
          <a:p>
            <a:r>
              <a:rPr lang="es-CO" sz="1600" b="1" dirty="0">
                <a:latin typeface="Century Gothic" pitchFamily="34" charset="0"/>
              </a:rPr>
              <a:t>Validación: </a:t>
            </a:r>
            <a:r>
              <a:rPr lang="es-CO" sz="1600" b="1" dirty="0" smtClean="0">
                <a:latin typeface="Century Gothic" pitchFamily="34" charset="0"/>
              </a:rPr>
              <a:t>11:40</a:t>
            </a:r>
            <a:endParaRPr lang="es-CO" sz="1600" dirty="0">
              <a:latin typeface="Century Gothic" pitchFamily="34" charset="0"/>
            </a:endParaRPr>
          </a:p>
          <a:p>
            <a:endParaRPr lang="es-CO" sz="1600" dirty="0" smtClean="0">
              <a:latin typeface="Century Gothic" pitchFamily="34" charset="0"/>
            </a:endParaRPr>
          </a:p>
          <a:p>
            <a:r>
              <a:rPr lang="es-CO" sz="1600" dirty="0" smtClean="0">
                <a:latin typeface="Century Gothic" pitchFamily="34" charset="0"/>
              </a:rPr>
              <a:t>cuando el estudiante acierta pasa al siguiente reloj, están en</a:t>
            </a:r>
          </a:p>
          <a:p>
            <a:r>
              <a:rPr lang="es-CO" sz="1600" dirty="0">
                <a:latin typeface="Century Gothic" pitchFamily="34" charset="0"/>
              </a:rPr>
              <a:t>Diapositiva 14</a:t>
            </a:r>
          </a:p>
          <a:p>
            <a:r>
              <a:rPr lang="es-CO" sz="1600" dirty="0">
                <a:latin typeface="Century Gothic" pitchFamily="34" charset="0"/>
              </a:rPr>
              <a:t>Diapositiva 15</a:t>
            </a:r>
          </a:p>
          <a:p>
            <a:r>
              <a:rPr lang="es-CO" sz="1600" dirty="0">
                <a:latin typeface="Century Gothic" pitchFamily="34" charset="0"/>
              </a:rPr>
              <a:t>Diapositiva 16</a:t>
            </a:r>
          </a:p>
          <a:p>
            <a:r>
              <a:rPr lang="es-CO" sz="1600" dirty="0">
                <a:latin typeface="Century Gothic" pitchFamily="34" charset="0"/>
              </a:rPr>
              <a:t>Diapositiva 17</a:t>
            </a:r>
          </a:p>
          <a:p>
            <a:r>
              <a:rPr lang="es-CO" sz="1600" dirty="0">
                <a:latin typeface="Century Gothic" pitchFamily="34" charset="0"/>
              </a:rPr>
              <a:t>Diapositiva 18</a:t>
            </a:r>
          </a:p>
          <a:p>
            <a:r>
              <a:rPr lang="es-CO" sz="1600" dirty="0">
                <a:latin typeface="Century Gothic" pitchFamily="34" charset="0"/>
              </a:rPr>
              <a:t>Diapositiva 19</a:t>
            </a:r>
          </a:p>
          <a:p>
            <a:r>
              <a:rPr lang="es-CO" sz="1600" dirty="0" smtClean="0">
                <a:latin typeface="Century Gothic" pitchFamily="34" charset="0"/>
              </a:rPr>
              <a:t>Para pasar al siguiente reloj el estudiante puede dar en la flecha o con un acierto se pasa automáticamente al siguiente reloj</a:t>
            </a:r>
          </a:p>
          <a:p>
            <a:endParaRPr lang="es-CO" sz="1600" dirty="0" smtClean="0">
              <a:latin typeface="Century Gothic" pitchFamily="34" charset="0"/>
            </a:endParaRPr>
          </a:p>
          <a:p>
            <a:r>
              <a:rPr lang="es-ES" sz="1600" dirty="0">
                <a:latin typeface="Century Gothic" pitchFamily="34" charset="0"/>
              </a:rPr>
              <a:t>Permitir dos intentos por cada reloj, aprueba con  4 aciertos,  si aprueba sale chulito sino sale x</a:t>
            </a:r>
          </a:p>
          <a:p>
            <a:endParaRPr lang="es-CO" sz="1600" dirty="0" smtClean="0">
              <a:latin typeface="Century Gothic" pitchFamily="34" charset="0"/>
            </a:endParaRPr>
          </a:p>
          <a:p>
            <a:endParaRPr lang="es-CO" sz="1600" dirty="0">
              <a:latin typeface="Century Gothic" pitchFamily="34" charset="0"/>
            </a:endParaRPr>
          </a:p>
        </p:txBody>
      </p:sp>
      <p:pic>
        <p:nvPicPr>
          <p:cNvPr id="34" name="Imagen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625" y="1755806"/>
            <a:ext cx="1116535" cy="1116535"/>
          </a:xfrm>
          <a:prstGeom prst="rect">
            <a:avLst/>
          </a:prstGeom>
        </p:spPr>
      </p:pic>
      <p:sp>
        <p:nvSpPr>
          <p:cNvPr id="3" name="2 Rectángulo"/>
          <p:cNvSpPr/>
          <p:nvPr/>
        </p:nvSpPr>
        <p:spPr>
          <a:xfrm>
            <a:off x="2915816" y="1983148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O" sz="1600" dirty="0">
                <a:latin typeface="Century Gothic" pitchFamily="34" charset="0"/>
              </a:rPr>
              <a:t>Escribe en el cuadro de texto la hora que te indica el reloj</a:t>
            </a:r>
            <a:endParaRPr lang="es-ES" sz="1600" dirty="0">
              <a:latin typeface="Century Gothic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54" y="2420888"/>
            <a:ext cx="6667500" cy="3810000"/>
          </a:xfrm>
          <a:prstGeom prst="rect">
            <a:avLst/>
          </a:prstGeom>
        </p:spPr>
      </p:pic>
      <p:sp>
        <p:nvSpPr>
          <p:cNvPr id="13" name="Rectángulo 12"/>
          <p:cNvSpPr/>
          <p:nvPr/>
        </p:nvSpPr>
        <p:spPr>
          <a:xfrm>
            <a:off x="5756818" y="5870848"/>
            <a:ext cx="1584176" cy="43204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solidFill>
                  <a:schemeClr val="tx1"/>
                </a:solidFill>
              </a:rPr>
              <a:t> :</a:t>
            </a:r>
            <a:endParaRPr lang="es-CO" dirty="0">
              <a:solidFill>
                <a:schemeClr val="tx1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5796136" y="5501516"/>
            <a:ext cx="1572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 smtClean="0"/>
              <a:t>Hora : minutos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577860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848575" y="1281926"/>
            <a:ext cx="15263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Desarrollo</a:t>
            </a:r>
            <a:endParaRPr lang="es-CO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3 Subtítulo"/>
          <p:cNvSpPr txBox="1">
            <a:spLocks/>
          </p:cNvSpPr>
          <p:nvPr/>
        </p:nvSpPr>
        <p:spPr>
          <a:xfrm>
            <a:off x="1279143" y="3179928"/>
            <a:ext cx="6585714" cy="89714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Segundo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8" name="7 Conector recto"/>
          <p:cNvCxnSpPr/>
          <p:nvPr/>
        </p:nvCxnSpPr>
        <p:spPr>
          <a:xfrm flipH="1">
            <a:off x="2153075" y="4257092"/>
            <a:ext cx="4837850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8 Rectángulo"/>
          <p:cNvSpPr/>
          <p:nvPr/>
        </p:nvSpPr>
        <p:spPr>
          <a:xfrm>
            <a:off x="3074644" y="4437112"/>
            <a:ext cx="29947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ger" pitchFamily="18" charset="0"/>
                <a:ea typeface="Verdana" pitchFamily="34" charset="0"/>
                <a:cs typeface="Verdana" pitchFamily="34" charset="0"/>
              </a:rPr>
              <a:t>Matemáticas / Guía 1</a:t>
            </a:r>
            <a:endParaRPr lang="es-CO" sz="2400" dirty="0">
              <a:solidFill>
                <a:schemeClr val="tx1">
                  <a:lumMod val="75000"/>
                  <a:lumOff val="25000"/>
                </a:schemeClr>
              </a:solidFill>
              <a:latin typeface="Tiger" pitchFamily="18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7408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8 Imagen" descr="ayuda 2-0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698" y="1645953"/>
            <a:ext cx="1143007" cy="1259166"/>
          </a:xfrm>
          <a:prstGeom prst="rect">
            <a:avLst/>
          </a:prstGeom>
        </p:spPr>
      </p:pic>
      <p:sp>
        <p:nvSpPr>
          <p:cNvPr id="12" name="4 Rectángulo"/>
          <p:cNvSpPr/>
          <p:nvPr/>
        </p:nvSpPr>
        <p:spPr>
          <a:xfrm>
            <a:off x="1848575" y="1281926"/>
            <a:ext cx="42306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Actividad Nº </a:t>
            </a:r>
            <a:r>
              <a:rPr lang="es-E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3</a:t>
            </a:r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de dinamización</a:t>
            </a:r>
            <a:endParaRPr lang="es-CO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4" name="8 Imagen" descr="Selección 2-0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6385" y="1540441"/>
            <a:ext cx="1143007" cy="1259166"/>
          </a:xfrm>
          <a:prstGeom prst="rect">
            <a:avLst/>
          </a:prstGeom>
        </p:spPr>
      </p:pic>
      <p:sp>
        <p:nvSpPr>
          <p:cNvPr id="19" name="Rectángulo 18"/>
          <p:cNvSpPr/>
          <p:nvPr/>
        </p:nvSpPr>
        <p:spPr>
          <a:xfrm>
            <a:off x="9252519" y="548680"/>
            <a:ext cx="6048673" cy="22322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0" name="CuadroTexto 19"/>
          <p:cNvSpPr txBox="1"/>
          <p:nvPr/>
        </p:nvSpPr>
        <p:spPr>
          <a:xfrm>
            <a:off x="9324528" y="692696"/>
            <a:ext cx="5832648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dirty="0" smtClean="0">
                <a:solidFill>
                  <a:schemeClr val="bg1"/>
                </a:solidFill>
                <a:latin typeface="Century Gothic" pitchFamily="34" charset="0"/>
              </a:rPr>
              <a:t>Texto alternativo:</a:t>
            </a:r>
          </a:p>
          <a:p>
            <a:endParaRPr lang="es-CO" sz="1400" dirty="0">
              <a:solidFill>
                <a:schemeClr val="bg1"/>
              </a:solidFill>
              <a:latin typeface="Century Gothic" pitchFamily="34" charset="0"/>
            </a:endParaRPr>
          </a:p>
          <a:p>
            <a:endParaRPr lang="es-CO" sz="140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r>
              <a:rPr lang="es-CO" sz="1400" dirty="0" smtClean="0">
                <a:solidFill>
                  <a:schemeClr val="bg1"/>
                </a:solidFill>
                <a:latin typeface="Century Gothic" pitchFamily="34" charset="0"/>
              </a:rPr>
              <a:t>Reloj  de color azul.</a:t>
            </a:r>
          </a:p>
          <a:p>
            <a:endParaRPr lang="es-CO" sz="1400" dirty="0">
              <a:solidFill>
                <a:schemeClr val="bg1"/>
              </a:solidFill>
              <a:latin typeface="Century Gothic" pitchFamily="34" charset="0"/>
            </a:endParaRPr>
          </a:p>
          <a:p>
            <a:endParaRPr lang="es-CO" dirty="0" smtClean="0">
              <a:solidFill>
                <a:schemeClr val="bg1"/>
              </a:solidFill>
            </a:endParaRPr>
          </a:p>
          <a:p>
            <a:endParaRPr lang="es-CO" dirty="0" smtClean="0">
              <a:solidFill>
                <a:schemeClr val="bg1"/>
              </a:solidFill>
            </a:endParaRPr>
          </a:p>
        </p:txBody>
      </p:sp>
      <p:sp>
        <p:nvSpPr>
          <p:cNvPr id="31" name="Rectángulo 56"/>
          <p:cNvSpPr/>
          <p:nvPr/>
        </p:nvSpPr>
        <p:spPr>
          <a:xfrm>
            <a:off x="9228093" y="3140968"/>
            <a:ext cx="4344907" cy="3577821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2" name="CuadroTexto 55"/>
          <p:cNvSpPr txBox="1"/>
          <p:nvPr/>
        </p:nvSpPr>
        <p:spPr>
          <a:xfrm>
            <a:off x="9228094" y="3284984"/>
            <a:ext cx="4181308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dirty="0" smtClean="0">
                <a:latin typeface="Century Gothic" pitchFamily="34" charset="0"/>
              </a:rPr>
              <a:t>DG:</a:t>
            </a:r>
          </a:p>
          <a:p>
            <a:r>
              <a:rPr lang="es-CO" sz="1400" dirty="0" smtClean="0">
                <a:latin typeface="Century Gothic" pitchFamily="34" charset="0"/>
              </a:rPr>
              <a:t>Al hacer clic sobre el ícono de «oído» el estudiante debe escuchar el texto de la diapositiva. </a:t>
            </a:r>
          </a:p>
          <a:p>
            <a:endParaRPr lang="es-CO" sz="1400" dirty="0" smtClean="0">
              <a:latin typeface="Century Gothic" pitchFamily="34" charset="0"/>
            </a:endParaRPr>
          </a:p>
          <a:p>
            <a:r>
              <a:rPr lang="es-CO" sz="1400" dirty="0" smtClean="0">
                <a:latin typeface="Century Gothic" pitchFamily="34" charset="0"/>
              </a:rPr>
              <a:t>Los estudiantes deben configurar la hora en el reloj a través de las manecillas, anterior a ello al darle clic en el botón de la hora se de escuchar la respectiva hora. Permitir 2 intentos por hora o botón. </a:t>
            </a:r>
            <a:r>
              <a:rPr lang="es-ES" sz="1400" dirty="0" smtClean="0">
                <a:latin typeface="Century Gothic" pitchFamily="34" charset="0"/>
              </a:rPr>
              <a:t>Si es correcto sale chulito sino sale x</a:t>
            </a:r>
          </a:p>
          <a:p>
            <a:endParaRPr lang="es-CO" sz="1400" dirty="0" smtClean="0">
              <a:latin typeface="Century Gothic" pitchFamily="34" charset="0"/>
            </a:endParaRPr>
          </a:p>
          <a:p>
            <a:r>
              <a:rPr lang="es-CO" sz="1400" dirty="0" smtClean="0">
                <a:latin typeface="Century Gothic" pitchFamily="34" charset="0"/>
              </a:rPr>
              <a:t>Para  continuar con la siguiente  actividad debe haber escuchado todos los audios de la hora y haber configurado mínimo 4. </a:t>
            </a:r>
            <a:endParaRPr lang="es-ES" sz="1400" dirty="0" smtClean="0">
              <a:latin typeface="Century Gothic" pitchFamily="34" charset="0"/>
            </a:endParaRPr>
          </a:p>
          <a:p>
            <a:endParaRPr lang="es-CO" sz="1600" dirty="0" smtClean="0">
              <a:latin typeface="Century Gothic" pitchFamily="34" charset="0"/>
            </a:endParaRPr>
          </a:p>
          <a:p>
            <a:endParaRPr lang="es-CO" sz="1600" dirty="0">
              <a:latin typeface="Century Gothic" pitchFamily="34" charset="0"/>
            </a:endParaRPr>
          </a:p>
        </p:txBody>
      </p:sp>
      <p:pic>
        <p:nvPicPr>
          <p:cNvPr id="34" name="Imagen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625" y="1755806"/>
            <a:ext cx="1116535" cy="1116535"/>
          </a:xfrm>
          <a:prstGeom prst="rect">
            <a:avLst/>
          </a:prstGeom>
        </p:spPr>
      </p:pic>
      <p:sp>
        <p:nvSpPr>
          <p:cNvPr id="3" name="2 Rectángulo"/>
          <p:cNvSpPr/>
          <p:nvPr/>
        </p:nvSpPr>
        <p:spPr>
          <a:xfrm>
            <a:off x="2915816" y="1983148"/>
            <a:ext cx="59046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400" dirty="0">
                <a:latin typeface="Century Gothic" pitchFamily="34" charset="0"/>
              </a:rPr>
              <a:t>Haz clic en algún botón de las horas que se encuentra al lado del reloj, escucha y configura la hora </a:t>
            </a:r>
            <a:r>
              <a:rPr lang="es-CO" sz="1400" dirty="0" smtClean="0">
                <a:latin typeface="Century Gothic" pitchFamily="34" charset="0"/>
              </a:rPr>
              <a:t>correspondiente, recuerda que la aguja del reloj corta es para las horas, la aguja larga es para los minutos.</a:t>
            </a:r>
            <a:endParaRPr lang="es-ES" sz="1400" dirty="0">
              <a:latin typeface="Century Gothic" pitchFamily="34" charset="0"/>
            </a:endParaRPr>
          </a:p>
        </p:txBody>
      </p:sp>
      <p:sp>
        <p:nvSpPr>
          <p:cNvPr id="33" name="32 Rectángulo"/>
          <p:cNvSpPr/>
          <p:nvPr/>
        </p:nvSpPr>
        <p:spPr>
          <a:xfrm>
            <a:off x="2861766" y="5996027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O" sz="1400" dirty="0" smtClean="0">
                <a:latin typeface="Century Gothic" pitchFamily="34" charset="0"/>
              </a:rPr>
              <a:t>Mueve las agujas del  reloj para configurar la </a:t>
            </a:r>
            <a:r>
              <a:rPr lang="es-CO" sz="1400" dirty="0" smtClean="0">
                <a:latin typeface="Century Gothic" pitchFamily="34" charset="0"/>
              </a:rPr>
              <a:t>hora.</a:t>
            </a:r>
            <a:endParaRPr lang="es-ES" sz="1400" dirty="0">
              <a:latin typeface="Century Gothic" pitchFamily="34" charset="0"/>
            </a:endParaRPr>
          </a:p>
        </p:txBody>
      </p:sp>
      <p:pic>
        <p:nvPicPr>
          <p:cNvPr id="35" name="8 Imagen" descr="Selección 2-0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5541" y="5459623"/>
            <a:ext cx="1143007" cy="1259166"/>
          </a:xfrm>
          <a:prstGeom prst="rect">
            <a:avLst/>
          </a:prstGeom>
        </p:spPr>
      </p:pic>
      <p:sp>
        <p:nvSpPr>
          <p:cNvPr id="2" name="1 CuadroTexto"/>
          <p:cNvSpPr txBox="1"/>
          <p:nvPr/>
        </p:nvSpPr>
        <p:spPr>
          <a:xfrm>
            <a:off x="3867638" y="2905119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>
                <a:latin typeface="Century Gothic" pitchFamily="34" charset="0"/>
              </a:rPr>
              <a:t>¿Me dices la hora?</a:t>
            </a:r>
            <a:endParaRPr lang="es-ES" b="1" dirty="0">
              <a:latin typeface="Century Gothic" pitchFamily="34" charset="0"/>
            </a:endParaRPr>
          </a:p>
          <a:p>
            <a:endParaRPr lang="es-ES" dirty="0"/>
          </a:p>
        </p:txBody>
      </p:sp>
      <p:sp>
        <p:nvSpPr>
          <p:cNvPr id="22" name="Cuadro de texto 40"/>
          <p:cNvSpPr txBox="1"/>
          <p:nvPr/>
        </p:nvSpPr>
        <p:spPr>
          <a:xfrm>
            <a:off x="1619672" y="3218402"/>
            <a:ext cx="1066800" cy="381000"/>
          </a:xfrm>
          <a:prstGeom prst="rect">
            <a:avLst/>
          </a:prstGeom>
          <a:solidFill>
            <a:srgbClr val="BD0926"/>
          </a:solidFill>
          <a:ln w="6350">
            <a:solidFill>
              <a:srgbClr val="BD0926"/>
            </a:solidFill>
          </a:ln>
          <a:effectLst>
            <a:softEdge rad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CO" sz="1600" b="1" dirty="0">
                <a:effectLst/>
                <a:ea typeface="Times New Roman"/>
                <a:cs typeface="Times New Roman"/>
              </a:rPr>
              <a:t>   7   :  56</a:t>
            </a:r>
            <a:endParaRPr lang="es-ES" sz="1100" dirty="0">
              <a:effectLst/>
              <a:ea typeface="Times New Roman"/>
              <a:cs typeface="Times New Roman"/>
            </a:endParaRPr>
          </a:p>
        </p:txBody>
      </p:sp>
      <p:sp>
        <p:nvSpPr>
          <p:cNvPr id="25" name="Cuadro de texto 41"/>
          <p:cNvSpPr txBox="1"/>
          <p:nvPr/>
        </p:nvSpPr>
        <p:spPr>
          <a:xfrm>
            <a:off x="1615356" y="3996184"/>
            <a:ext cx="1066800" cy="381000"/>
          </a:xfrm>
          <a:prstGeom prst="rect">
            <a:avLst/>
          </a:prstGeom>
          <a:solidFill>
            <a:srgbClr val="BD0926"/>
          </a:solidFill>
          <a:ln w="6350">
            <a:solidFill>
              <a:srgbClr val="BD0926"/>
            </a:solidFill>
          </a:ln>
          <a:effectLst>
            <a:softEdge rad="0"/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CO" sz="1600" b="1">
                <a:effectLst/>
                <a:latin typeface="Calibri"/>
                <a:ea typeface="Times New Roman"/>
                <a:cs typeface="Times New Roman"/>
              </a:rPr>
              <a:t>  10</a:t>
            </a:r>
            <a:r>
              <a:rPr lang="es-CO" sz="1100">
                <a:effectLst/>
                <a:latin typeface="Calibri"/>
                <a:ea typeface="Times New Roman"/>
                <a:cs typeface="Times New Roman"/>
              </a:rPr>
              <a:t>    </a:t>
            </a:r>
            <a:r>
              <a:rPr lang="es-CO" sz="1600" b="1">
                <a:effectLst/>
                <a:latin typeface="Calibri"/>
                <a:ea typeface="Times New Roman"/>
                <a:cs typeface="Times New Roman"/>
              </a:rPr>
              <a:t>:  15</a:t>
            </a:r>
            <a:endParaRPr lang="es-ES" sz="1100">
              <a:effectLst/>
              <a:latin typeface="Calibri"/>
              <a:ea typeface="Times New Roman"/>
              <a:cs typeface="Times New Roman"/>
            </a:endParaRPr>
          </a:p>
        </p:txBody>
      </p:sp>
      <p:sp>
        <p:nvSpPr>
          <p:cNvPr id="27" name="Cuadro de texto 45"/>
          <p:cNvSpPr txBox="1"/>
          <p:nvPr/>
        </p:nvSpPr>
        <p:spPr>
          <a:xfrm>
            <a:off x="1615356" y="4653136"/>
            <a:ext cx="1066800" cy="381000"/>
          </a:xfrm>
          <a:prstGeom prst="rect">
            <a:avLst/>
          </a:prstGeom>
          <a:solidFill>
            <a:srgbClr val="BD0926"/>
          </a:solidFill>
          <a:ln w="6350">
            <a:solidFill>
              <a:srgbClr val="BD0926"/>
            </a:solidFill>
          </a:ln>
          <a:effectLst>
            <a:softEdge rad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CO" sz="1100" dirty="0">
                <a:effectLst/>
                <a:ea typeface="Times New Roman"/>
                <a:cs typeface="Times New Roman"/>
              </a:rPr>
              <a:t>     </a:t>
            </a:r>
            <a:r>
              <a:rPr lang="es-CO" sz="1600" b="1" dirty="0">
                <a:effectLst/>
                <a:ea typeface="Times New Roman"/>
                <a:cs typeface="Times New Roman"/>
              </a:rPr>
              <a:t>2</a:t>
            </a:r>
            <a:r>
              <a:rPr lang="es-CO" sz="1100" dirty="0">
                <a:effectLst/>
                <a:ea typeface="Times New Roman"/>
                <a:cs typeface="Times New Roman"/>
              </a:rPr>
              <a:t>     </a:t>
            </a:r>
            <a:r>
              <a:rPr lang="es-CO" sz="1600" b="1" dirty="0">
                <a:effectLst/>
                <a:ea typeface="Times New Roman"/>
                <a:cs typeface="Times New Roman"/>
              </a:rPr>
              <a:t>:   30</a:t>
            </a:r>
            <a:endParaRPr lang="es-ES" sz="1100" dirty="0">
              <a:effectLst/>
              <a:ea typeface="Times New Roman"/>
              <a:cs typeface="Times New Roman"/>
            </a:endParaRPr>
          </a:p>
        </p:txBody>
      </p:sp>
      <p:sp>
        <p:nvSpPr>
          <p:cNvPr id="29" name="Cuadro de texto 44"/>
          <p:cNvSpPr txBox="1"/>
          <p:nvPr/>
        </p:nvSpPr>
        <p:spPr>
          <a:xfrm>
            <a:off x="6900366" y="3140720"/>
            <a:ext cx="1066800" cy="381000"/>
          </a:xfrm>
          <a:prstGeom prst="rect">
            <a:avLst/>
          </a:prstGeom>
          <a:solidFill>
            <a:srgbClr val="BD0926"/>
          </a:solidFill>
          <a:ln w="6350">
            <a:solidFill>
              <a:srgbClr val="BD0926"/>
            </a:solidFill>
          </a:ln>
          <a:effectLst>
            <a:softEdge rad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CO" sz="1100" dirty="0">
                <a:effectLst/>
                <a:ea typeface="Times New Roman"/>
                <a:cs typeface="Times New Roman"/>
              </a:rPr>
              <a:t>    </a:t>
            </a:r>
            <a:r>
              <a:rPr lang="es-CO" sz="1600" b="1" dirty="0">
                <a:effectLst/>
                <a:ea typeface="Times New Roman"/>
                <a:cs typeface="Times New Roman"/>
              </a:rPr>
              <a:t>12</a:t>
            </a:r>
            <a:r>
              <a:rPr lang="es-CO" sz="1100" dirty="0">
                <a:effectLst/>
                <a:ea typeface="Times New Roman"/>
                <a:cs typeface="Times New Roman"/>
              </a:rPr>
              <a:t>   </a:t>
            </a:r>
            <a:r>
              <a:rPr lang="es-CO" sz="1600" b="1" dirty="0">
                <a:effectLst/>
                <a:ea typeface="Times New Roman"/>
                <a:cs typeface="Times New Roman"/>
              </a:rPr>
              <a:t>:  00</a:t>
            </a:r>
            <a:endParaRPr lang="es-ES" sz="1100" dirty="0">
              <a:effectLst/>
              <a:ea typeface="Times New Roman"/>
              <a:cs typeface="Times New Roman"/>
            </a:endParaRPr>
          </a:p>
        </p:txBody>
      </p:sp>
      <p:sp>
        <p:nvSpPr>
          <p:cNvPr id="30" name="Cuadro de texto 43"/>
          <p:cNvSpPr txBox="1"/>
          <p:nvPr/>
        </p:nvSpPr>
        <p:spPr>
          <a:xfrm>
            <a:off x="6850741" y="3925658"/>
            <a:ext cx="1066800" cy="381000"/>
          </a:xfrm>
          <a:prstGeom prst="rect">
            <a:avLst/>
          </a:prstGeom>
          <a:solidFill>
            <a:srgbClr val="BD0926"/>
          </a:solidFill>
          <a:ln w="6350">
            <a:solidFill>
              <a:srgbClr val="BD0926"/>
            </a:solidFill>
          </a:ln>
          <a:effectLst>
            <a:softEdge rad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CO" sz="1100">
                <a:effectLst/>
                <a:ea typeface="Times New Roman"/>
                <a:cs typeface="Times New Roman"/>
              </a:rPr>
              <a:t>    </a:t>
            </a:r>
            <a:r>
              <a:rPr lang="es-CO" sz="1600" b="1">
                <a:effectLst/>
                <a:ea typeface="Times New Roman"/>
                <a:cs typeface="Times New Roman"/>
              </a:rPr>
              <a:t>4</a:t>
            </a:r>
            <a:r>
              <a:rPr lang="es-CO" sz="1100">
                <a:effectLst/>
                <a:ea typeface="Times New Roman"/>
                <a:cs typeface="Times New Roman"/>
              </a:rPr>
              <a:t>     </a:t>
            </a:r>
            <a:r>
              <a:rPr lang="es-CO" sz="1600" b="1">
                <a:effectLst/>
                <a:ea typeface="Times New Roman"/>
                <a:cs typeface="Times New Roman"/>
              </a:rPr>
              <a:t>:  45</a:t>
            </a:r>
            <a:endParaRPr lang="es-ES" sz="1100">
              <a:effectLst/>
              <a:ea typeface="Times New Roman"/>
              <a:cs typeface="Times New Roman"/>
            </a:endParaRPr>
          </a:p>
        </p:txBody>
      </p:sp>
      <p:sp>
        <p:nvSpPr>
          <p:cNvPr id="36" name="Cuadro de texto 42"/>
          <p:cNvSpPr txBox="1"/>
          <p:nvPr/>
        </p:nvSpPr>
        <p:spPr>
          <a:xfrm>
            <a:off x="6850741" y="4805536"/>
            <a:ext cx="1066800" cy="381000"/>
          </a:xfrm>
          <a:prstGeom prst="rect">
            <a:avLst/>
          </a:prstGeom>
          <a:solidFill>
            <a:srgbClr val="BD0926"/>
          </a:solidFill>
          <a:ln w="6350">
            <a:solidFill>
              <a:srgbClr val="BD0926"/>
            </a:solidFill>
          </a:ln>
          <a:effectLst>
            <a:softEdge rad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CO" sz="1100" dirty="0">
                <a:effectLst/>
                <a:ea typeface="Times New Roman"/>
                <a:cs typeface="Times New Roman"/>
              </a:rPr>
              <a:t>      </a:t>
            </a:r>
            <a:r>
              <a:rPr lang="es-CO" sz="1600" b="1" dirty="0">
                <a:effectLst/>
                <a:ea typeface="Times New Roman"/>
                <a:cs typeface="Times New Roman"/>
              </a:rPr>
              <a:t>6</a:t>
            </a:r>
            <a:r>
              <a:rPr lang="es-CO" sz="1100" dirty="0">
                <a:effectLst/>
                <a:ea typeface="Times New Roman"/>
                <a:cs typeface="Times New Roman"/>
              </a:rPr>
              <a:t>    </a:t>
            </a:r>
            <a:r>
              <a:rPr lang="es-CO" sz="1600" b="1" dirty="0">
                <a:effectLst/>
                <a:ea typeface="Times New Roman"/>
                <a:cs typeface="Times New Roman"/>
              </a:rPr>
              <a:t>:</a:t>
            </a:r>
            <a:r>
              <a:rPr lang="es-CO" sz="1100" dirty="0">
                <a:effectLst/>
                <a:ea typeface="Times New Roman"/>
                <a:cs typeface="Times New Roman"/>
              </a:rPr>
              <a:t>  </a:t>
            </a:r>
            <a:r>
              <a:rPr lang="es-CO" sz="1600" b="1" dirty="0">
                <a:effectLst/>
                <a:ea typeface="Times New Roman"/>
                <a:cs typeface="Times New Roman"/>
              </a:rPr>
              <a:t> 07</a:t>
            </a:r>
            <a:endParaRPr lang="es-ES" sz="1100" dirty="0">
              <a:effectLst/>
              <a:ea typeface="Times New Roman"/>
              <a:cs typeface="Times New Roman"/>
            </a:endParaRPr>
          </a:p>
        </p:txBody>
      </p:sp>
      <p:pic>
        <p:nvPicPr>
          <p:cNvPr id="6147" name="Picture 3" descr="C:\Users\patricia\Dropbox\CIBERCOLEGIO\MATEMATICAS GUIA 2\LECCION 7\IMAGENES\D_20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3" y="3344227"/>
            <a:ext cx="2535999" cy="2452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3753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8 Imagen" descr="ayuda 2-0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698" y="1645953"/>
            <a:ext cx="1143007" cy="1259166"/>
          </a:xfrm>
          <a:prstGeom prst="rect">
            <a:avLst/>
          </a:prstGeom>
        </p:spPr>
      </p:pic>
      <p:sp>
        <p:nvSpPr>
          <p:cNvPr id="12" name="4 Rectángulo"/>
          <p:cNvSpPr/>
          <p:nvPr/>
        </p:nvSpPr>
        <p:spPr>
          <a:xfrm>
            <a:off x="1848575" y="1281926"/>
            <a:ext cx="42755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Actividad Nº 4  de socialización</a:t>
            </a:r>
            <a:endParaRPr lang="es-CO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4" name="8 Imagen" descr="Selección 2-0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6385" y="1540441"/>
            <a:ext cx="1143007" cy="1259166"/>
          </a:xfrm>
          <a:prstGeom prst="rect">
            <a:avLst/>
          </a:prstGeom>
        </p:spPr>
      </p:pic>
      <p:sp>
        <p:nvSpPr>
          <p:cNvPr id="19" name="Rectángulo 18"/>
          <p:cNvSpPr/>
          <p:nvPr/>
        </p:nvSpPr>
        <p:spPr>
          <a:xfrm>
            <a:off x="9252519" y="548680"/>
            <a:ext cx="6048673" cy="22322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0" name="CuadroTexto 19"/>
          <p:cNvSpPr txBox="1"/>
          <p:nvPr/>
        </p:nvSpPr>
        <p:spPr>
          <a:xfrm>
            <a:off x="9324528" y="692696"/>
            <a:ext cx="58326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dirty="0" smtClean="0">
                <a:solidFill>
                  <a:schemeClr val="bg1"/>
                </a:solidFill>
                <a:latin typeface="Century Gothic" pitchFamily="34" charset="0"/>
              </a:rPr>
              <a:t>Texto alternativo:</a:t>
            </a:r>
          </a:p>
          <a:p>
            <a:endParaRPr lang="es-CO" sz="1400" dirty="0">
              <a:solidFill>
                <a:schemeClr val="bg1"/>
              </a:solidFill>
              <a:latin typeface="Century Gothic" pitchFamily="34" charset="0"/>
            </a:endParaRPr>
          </a:p>
          <a:p>
            <a:endParaRPr lang="es-CO" sz="140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r>
              <a:rPr lang="es-CO" sz="1400" dirty="0" smtClean="0">
                <a:solidFill>
                  <a:schemeClr val="bg1"/>
                </a:solidFill>
                <a:latin typeface="Century Gothic" pitchFamily="34" charset="0"/>
              </a:rPr>
              <a:t>Niño llamado Pepito feliz porque va  caminando hacia la escuela.</a:t>
            </a:r>
          </a:p>
          <a:p>
            <a:endParaRPr lang="es-CO" sz="1400" dirty="0">
              <a:solidFill>
                <a:schemeClr val="bg1"/>
              </a:solidFill>
              <a:latin typeface="Century Gothic" pitchFamily="34" charset="0"/>
            </a:endParaRPr>
          </a:p>
          <a:p>
            <a:endParaRPr lang="es-CO" dirty="0" smtClean="0">
              <a:solidFill>
                <a:schemeClr val="bg1"/>
              </a:solidFill>
            </a:endParaRPr>
          </a:p>
          <a:p>
            <a:endParaRPr lang="es-CO" dirty="0" smtClean="0">
              <a:solidFill>
                <a:schemeClr val="bg1"/>
              </a:solidFill>
            </a:endParaRPr>
          </a:p>
        </p:txBody>
      </p:sp>
      <p:sp>
        <p:nvSpPr>
          <p:cNvPr id="31" name="Rectángulo 56"/>
          <p:cNvSpPr/>
          <p:nvPr/>
        </p:nvSpPr>
        <p:spPr>
          <a:xfrm>
            <a:off x="9228093" y="3140968"/>
            <a:ext cx="4344907" cy="482453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2" name="CuadroTexto 55"/>
          <p:cNvSpPr txBox="1"/>
          <p:nvPr/>
        </p:nvSpPr>
        <p:spPr>
          <a:xfrm>
            <a:off x="9228094" y="3284984"/>
            <a:ext cx="4181308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dirty="0" smtClean="0">
                <a:latin typeface="Century Gothic" pitchFamily="34" charset="0"/>
              </a:rPr>
              <a:t>DG:</a:t>
            </a:r>
          </a:p>
          <a:p>
            <a:r>
              <a:rPr lang="es-CO" sz="1600" dirty="0">
                <a:latin typeface="Century Gothic" pitchFamily="34" charset="0"/>
              </a:rPr>
              <a:t>Al hacer clic sobre el ícono de «oído» el estudiante debe escuchar el texto de la diapositiva. </a:t>
            </a:r>
            <a:endParaRPr lang="es-CO" sz="1600" dirty="0" smtClean="0">
              <a:latin typeface="Century Gothic" pitchFamily="34" charset="0"/>
            </a:endParaRPr>
          </a:p>
          <a:p>
            <a:endParaRPr lang="es-CO" sz="1600" dirty="0" smtClean="0">
              <a:latin typeface="Century Gothic" pitchFamily="34" charset="0"/>
            </a:endParaRPr>
          </a:p>
          <a:p>
            <a:r>
              <a:rPr lang="es-CO" sz="1600" dirty="0" smtClean="0">
                <a:latin typeface="Century Gothic" pitchFamily="34" charset="0"/>
              </a:rPr>
              <a:t>En actividad </a:t>
            </a:r>
            <a:r>
              <a:rPr lang="es-CO" sz="1600" dirty="0">
                <a:latin typeface="Century Gothic" pitchFamily="34" charset="0"/>
              </a:rPr>
              <a:t>se deben validar las </a:t>
            </a:r>
            <a:r>
              <a:rPr lang="es-CO" sz="1600" dirty="0" smtClean="0">
                <a:latin typeface="Century Gothic" pitchFamily="34" charset="0"/>
              </a:rPr>
              <a:t>respuestas que el estudiante señala:</a:t>
            </a:r>
            <a:endParaRPr lang="es-ES" sz="1600" dirty="0">
              <a:latin typeface="Century Gothic" pitchFamily="34" charset="0"/>
            </a:endParaRPr>
          </a:p>
          <a:p>
            <a:r>
              <a:rPr lang="es-CO" sz="1600" dirty="0">
                <a:latin typeface="Century Gothic" pitchFamily="34" charset="0"/>
              </a:rPr>
              <a:t>1 es </a:t>
            </a:r>
            <a:r>
              <a:rPr lang="es-CO" sz="1600" dirty="0" smtClean="0">
                <a:latin typeface="Century Gothic" pitchFamily="34" charset="0"/>
              </a:rPr>
              <a:t>verdadera,  </a:t>
            </a:r>
            <a:r>
              <a:rPr lang="es-CO" sz="1600" dirty="0">
                <a:latin typeface="Century Gothic" pitchFamily="34" charset="0"/>
              </a:rPr>
              <a:t>2 </a:t>
            </a:r>
            <a:r>
              <a:rPr lang="es-CO" sz="1600" dirty="0" smtClean="0">
                <a:latin typeface="Century Gothic" pitchFamily="34" charset="0"/>
              </a:rPr>
              <a:t>falsa, </a:t>
            </a:r>
            <a:r>
              <a:rPr lang="es-CO" sz="1600" dirty="0">
                <a:latin typeface="Century Gothic" pitchFamily="34" charset="0"/>
              </a:rPr>
              <a:t>3 </a:t>
            </a:r>
            <a:r>
              <a:rPr lang="es-CO" sz="1600" dirty="0" smtClean="0">
                <a:latin typeface="Century Gothic" pitchFamily="34" charset="0"/>
              </a:rPr>
              <a:t>verdadera,     </a:t>
            </a:r>
            <a:r>
              <a:rPr lang="es-CO" sz="1600" dirty="0">
                <a:latin typeface="Century Gothic" pitchFamily="34" charset="0"/>
              </a:rPr>
              <a:t>4 </a:t>
            </a:r>
            <a:r>
              <a:rPr lang="es-CO" sz="1600" dirty="0" smtClean="0">
                <a:latin typeface="Century Gothic" pitchFamily="34" charset="0"/>
              </a:rPr>
              <a:t>falsa,  </a:t>
            </a:r>
            <a:r>
              <a:rPr lang="es-CO" sz="1600" dirty="0">
                <a:latin typeface="Century Gothic" pitchFamily="34" charset="0"/>
              </a:rPr>
              <a:t>5 verdadera. Perimir 1 solo intento. </a:t>
            </a:r>
            <a:r>
              <a:rPr lang="es-CO" sz="1600" dirty="0" smtClean="0">
                <a:latin typeface="Century Gothic" pitchFamily="34" charset="0"/>
              </a:rPr>
              <a:t>Si el estudiante se equivoca una sola vez</a:t>
            </a:r>
            <a:r>
              <a:rPr lang="es-CO" sz="1600" dirty="0">
                <a:latin typeface="Century Gothic" pitchFamily="34" charset="0"/>
              </a:rPr>
              <a:t> </a:t>
            </a:r>
            <a:r>
              <a:rPr lang="es-CO" sz="1600" dirty="0" smtClean="0">
                <a:latin typeface="Century Gothic" pitchFamily="34" charset="0"/>
              </a:rPr>
              <a:t>debe repetir </a:t>
            </a:r>
            <a:r>
              <a:rPr lang="es-CO" sz="1600" dirty="0">
                <a:latin typeface="Century Gothic" pitchFamily="34" charset="0"/>
              </a:rPr>
              <a:t>toda la </a:t>
            </a:r>
            <a:r>
              <a:rPr lang="es-CO" sz="1600" dirty="0" smtClean="0">
                <a:latin typeface="Century Gothic" pitchFamily="34" charset="0"/>
              </a:rPr>
              <a:t>actividad.</a:t>
            </a:r>
            <a:endParaRPr lang="es-ES" sz="1600" dirty="0">
              <a:latin typeface="Century Gothic" pitchFamily="34" charset="0"/>
            </a:endParaRPr>
          </a:p>
          <a:p>
            <a:endParaRPr lang="es-CO" sz="1600" dirty="0" smtClean="0">
              <a:latin typeface="Century Gothic" pitchFamily="34" charset="0"/>
            </a:endParaRPr>
          </a:p>
          <a:p>
            <a:r>
              <a:rPr lang="es-CO" sz="1600" dirty="0" smtClean="0">
                <a:latin typeface="Century Gothic" pitchFamily="34" charset="0"/>
              </a:rPr>
              <a:t>cuando el estudiante acierta pasa a la siguiente diapositiva, están en</a:t>
            </a:r>
          </a:p>
          <a:p>
            <a:r>
              <a:rPr lang="es-CO" sz="1600" dirty="0">
                <a:latin typeface="Century Gothic" pitchFamily="34" charset="0"/>
              </a:rPr>
              <a:t>Diapositiva </a:t>
            </a:r>
            <a:r>
              <a:rPr lang="es-CO" sz="1600" dirty="0" smtClean="0">
                <a:latin typeface="Century Gothic" pitchFamily="34" charset="0"/>
              </a:rPr>
              <a:t>21 </a:t>
            </a:r>
            <a:r>
              <a:rPr lang="es-CO" sz="1600" dirty="0">
                <a:latin typeface="Century Gothic" pitchFamily="34" charset="0"/>
              </a:rPr>
              <a:t>hasta la </a:t>
            </a:r>
          </a:p>
          <a:p>
            <a:r>
              <a:rPr lang="es-CO" sz="1600" dirty="0">
                <a:latin typeface="Century Gothic" pitchFamily="34" charset="0"/>
              </a:rPr>
              <a:t>Diapositiva  </a:t>
            </a:r>
            <a:r>
              <a:rPr lang="es-CO" sz="1600" dirty="0" smtClean="0">
                <a:latin typeface="Century Gothic" pitchFamily="34" charset="0"/>
              </a:rPr>
              <a:t>25</a:t>
            </a:r>
            <a:endParaRPr lang="es-CO" sz="1600" dirty="0">
              <a:latin typeface="Century Gothic" pitchFamily="34" charset="0"/>
            </a:endParaRPr>
          </a:p>
          <a:p>
            <a:endParaRPr lang="es-CO" sz="1600" dirty="0">
              <a:latin typeface="Century Gothic" pitchFamily="34" charset="0"/>
            </a:endParaRPr>
          </a:p>
        </p:txBody>
      </p:sp>
      <p:pic>
        <p:nvPicPr>
          <p:cNvPr id="34" name="Imagen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625" y="1755806"/>
            <a:ext cx="1116535" cy="1116535"/>
          </a:xfrm>
          <a:prstGeom prst="rect">
            <a:avLst/>
          </a:prstGeom>
        </p:spPr>
      </p:pic>
      <p:sp>
        <p:nvSpPr>
          <p:cNvPr id="3" name="2 Rectángulo"/>
          <p:cNvSpPr/>
          <p:nvPr/>
        </p:nvSpPr>
        <p:spPr>
          <a:xfrm>
            <a:off x="2915816" y="1983148"/>
            <a:ext cx="51845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600" dirty="0">
                <a:latin typeface="Century Gothic" pitchFamily="34" charset="0"/>
              </a:rPr>
              <a:t>Marca </a:t>
            </a:r>
            <a:r>
              <a:rPr lang="es-CO" sz="1600" dirty="0" smtClean="0">
                <a:latin typeface="Century Gothic" pitchFamily="34" charset="0"/>
              </a:rPr>
              <a:t>falso </a:t>
            </a:r>
            <a:r>
              <a:rPr lang="es-CO" sz="1600" dirty="0">
                <a:latin typeface="Century Gothic" pitchFamily="34" charset="0"/>
              </a:rPr>
              <a:t>o verdadero </a:t>
            </a:r>
            <a:r>
              <a:rPr lang="es-CO" sz="1600" dirty="0" smtClean="0">
                <a:latin typeface="Century Gothic" pitchFamily="34" charset="0"/>
              </a:rPr>
              <a:t>después de resolver las </a:t>
            </a:r>
            <a:r>
              <a:rPr lang="es-CO" sz="1600" dirty="0">
                <a:latin typeface="Century Gothic" pitchFamily="34" charset="0"/>
              </a:rPr>
              <a:t>siguientes </a:t>
            </a:r>
            <a:r>
              <a:rPr lang="es-CO" sz="1600" dirty="0" smtClean="0">
                <a:latin typeface="Century Gothic" pitchFamily="34" charset="0"/>
              </a:rPr>
              <a:t>situaciones. </a:t>
            </a:r>
            <a:endParaRPr lang="es-ES" sz="1600" dirty="0">
              <a:latin typeface="Century Gothic" pitchFamily="34" charset="0"/>
            </a:endParaRPr>
          </a:p>
        </p:txBody>
      </p:sp>
      <p:sp>
        <p:nvSpPr>
          <p:cNvPr id="6" name="5 Rectángulo redondeado"/>
          <p:cNvSpPr/>
          <p:nvPr/>
        </p:nvSpPr>
        <p:spPr>
          <a:xfrm>
            <a:off x="467544" y="2838681"/>
            <a:ext cx="8208912" cy="3318752"/>
          </a:xfrm>
          <a:prstGeom prst="roundRect">
            <a:avLst/>
          </a:prstGeom>
          <a:ln>
            <a:solidFill>
              <a:srgbClr val="BD092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CuadroTexto"/>
          <p:cNvSpPr txBox="1"/>
          <p:nvPr/>
        </p:nvSpPr>
        <p:spPr>
          <a:xfrm>
            <a:off x="1043608" y="3062576"/>
            <a:ext cx="705678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CO" sz="1400" dirty="0">
                <a:latin typeface="Century Gothic" pitchFamily="34" charset="0"/>
              </a:rPr>
              <a:t>Pepito </a:t>
            </a:r>
            <a:r>
              <a:rPr lang="es-CO" sz="1400" dirty="0" smtClean="0">
                <a:latin typeface="Century Gothic" pitchFamily="34" charset="0"/>
              </a:rPr>
              <a:t>salió </a:t>
            </a:r>
            <a:r>
              <a:rPr lang="es-CO" sz="1400" dirty="0">
                <a:latin typeface="Century Gothic" pitchFamily="34" charset="0"/>
              </a:rPr>
              <a:t>de su casa para la escuela a las 7: 00 </a:t>
            </a:r>
            <a:r>
              <a:rPr lang="es-CO" sz="1400" dirty="0" smtClean="0">
                <a:latin typeface="Century Gothic" pitchFamily="34" charset="0"/>
              </a:rPr>
              <a:t>a.m</a:t>
            </a:r>
            <a:r>
              <a:rPr lang="es-CO" sz="1400" dirty="0">
                <a:latin typeface="Century Gothic" pitchFamily="34" charset="0"/>
              </a:rPr>
              <a:t>.</a:t>
            </a:r>
            <a:r>
              <a:rPr lang="es-CO" sz="1400" dirty="0" smtClean="0">
                <a:latin typeface="Century Gothic" pitchFamily="34" charset="0"/>
              </a:rPr>
              <a:t> </a:t>
            </a:r>
            <a:r>
              <a:rPr lang="es-CO" sz="1400" dirty="0" smtClean="0">
                <a:latin typeface="Century Gothic" pitchFamily="34" charset="0"/>
              </a:rPr>
              <a:t>Si </a:t>
            </a:r>
            <a:r>
              <a:rPr lang="es-CO" sz="1400" dirty="0">
                <a:latin typeface="Century Gothic" pitchFamily="34" charset="0"/>
              </a:rPr>
              <a:t>el recorrido </a:t>
            </a:r>
            <a:r>
              <a:rPr lang="es-CO" sz="1400" dirty="0" smtClean="0">
                <a:latin typeface="Century Gothic" pitchFamily="34" charset="0"/>
              </a:rPr>
              <a:t>duró </a:t>
            </a:r>
            <a:r>
              <a:rPr lang="es-CO" sz="1400" dirty="0">
                <a:latin typeface="Century Gothic" pitchFamily="34" charset="0"/>
              </a:rPr>
              <a:t>40 minutos, ¿a </a:t>
            </a:r>
            <a:r>
              <a:rPr lang="es-CO" sz="1400" dirty="0" smtClean="0">
                <a:latin typeface="Century Gothic" pitchFamily="34" charset="0"/>
              </a:rPr>
              <a:t>qué </a:t>
            </a:r>
            <a:r>
              <a:rPr lang="es-CO" sz="1400" dirty="0">
                <a:latin typeface="Century Gothic" pitchFamily="34" charset="0"/>
              </a:rPr>
              <a:t>horas </a:t>
            </a:r>
            <a:r>
              <a:rPr lang="es-CO" sz="1400" dirty="0" smtClean="0">
                <a:latin typeface="Century Gothic" pitchFamily="34" charset="0"/>
              </a:rPr>
              <a:t>llegó </a:t>
            </a:r>
            <a:r>
              <a:rPr lang="es-CO" sz="1400" dirty="0">
                <a:latin typeface="Century Gothic" pitchFamily="34" charset="0"/>
              </a:rPr>
              <a:t>pepito a la escuela?</a:t>
            </a:r>
            <a:endParaRPr lang="es-ES" sz="1400" dirty="0">
              <a:latin typeface="Century Gothic" pitchFamily="34" charset="0"/>
            </a:endParaRPr>
          </a:p>
          <a:p>
            <a:endParaRPr lang="es-ES" dirty="0"/>
          </a:p>
        </p:txBody>
      </p:sp>
      <p:sp>
        <p:nvSpPr>
          <p:cNvPr id="8" name="7 CuadroTexto"/>
          <p:cNvSpPr txBox="1"/>
          <p:nvPr/>
        </p:nvSpPr>
        <p:spPr>
          <a:xfrm>
            <a:off x="5288148" y="4020252"/>
            <a:ext cx="35102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/>
              <a:t>Hora 7:40 a.m.</a:t>
            </a:r>
            <a:endParaRPr lang="es-ES" sz="2800" b="1" dirty="0"/>
          </a:p>
        </p:txBody>
      </p:sp>
      <p:sp>
        <p:nvSpPr>
          <p:cNvPr id="10" name="9 Rectángulo"/>
          <p:cNvSpPr/>
          <p:nvPr/>
        </p:nvSpPr>
        <p:spPr>
          <a:xfrm>
            <a:off x="5288148" y="5288496"/>
            <a:ext cx="576064" cy="432048"/>
          </a:xfrm>
          <a:prstGeom prst="rect">
            <a:avLst/>
          </a:prstGeom>
          <a:solidFill>
            <a:srgbClr val="BD0926"/>
          </a:solidFill>
          <a:ln>
            <a:solidFill>
              <a:srgbClr val="BD0926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CuadroTexto"/>
          <p:cNvSpPr txBox="1"/>
          <p:nvPr/>
        </p:nvSpPr>
        <p:spPr>
          <a:xfrm>
            <a:off x="5220072" y="4743790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latin typeface="Century Gothic" pitchFamily="34" charset="0"/>
              </a:rPr>
              <a:t>Falso</a:t>
            </a:r>
            <a:endParaRPr lang="es-ES" b="1" dirty="0">
              <a:latin typeface="Century Gothic" pitchFamily="34" charset="0"/>
            </a:endParaRPr>
          </a:p>
        </p:txBody>
      </p:sp>
      <p:sp>
        <p:nvSpPr>
          <p:cNvPr id="25" name="24 CuadroTexto"/>
          <p:cNvSpPr txBox="1"/>
          <p:nvPr/>
        </p:nvSpPr>
        <p:spPr>
          <a:xfrm>
            <a:off x="6501792" y="4753042"/>
            <a:ext cx="1522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latin typeface="Century Gothic" pitchFamily="34" charset="0"/>
              </a:rPr>
              <a:t>Verdadero</a:t>
            </a:r>
            <a:endParaRPr lang="es-ES" b="1" dirty="0">
              <a:latin typeface="Century Gothic" pitchFamily="34" charset="0"/>
            </a:endParaRPr>
          </a:p>
        </p:txBody>
      </p:sp>
      <p:sp>
        <p:nvSpPr>
          <p:cNvPr id="21" name="20 Rectángulo"/>
          <p:cNvSpPr/>
          <p:nvPr/>
        </p:nvSpPr>
        <p:spPr>
          <a:xfrm>
            <a:off x="6835812" y="5301208"/>
            <a:ext cx="576064" cy="432048"/>
          </a:xfrm>
          <a:prstGeom prst="rect">
            <a:avLst/>
          </a:prstGeom>
          <a:solidFill>
            <a:srgbClr val="BD0926"/>
          </a:solidFill>
          <a:ln>
            <a:solidFill>
              <a:srgbClr val="BD0926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283" y="3592624"/>
            <a:ext cx="2409056" cy="2409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114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8 Imagen" descr="ayuda 2-0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698" y="1645953"/>
            <a:ext cx="1143007" cy="1259166"/>
          </a:xfrm>
          <a:prstGeom prst="rect">
            <a:avLst/>
          </a:prstGeom>
        </p:spPr>
      </p:pic>
      <p:sp>
        <p:nvSpPr>
          <p:cNvPr id="12" name="4 Rectángulo"/>
          <p:cNvSpPr/>
          <p:nvPr/>
        </p:nvSpPr>
        <p:spPr>
          <a:xfrm>
            <a:off x="1848575" y="1281926"/>
            <a:ext cx="42755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Actividad Nº 4  de socialización</a:t>
            </a:r>
            <a:endParaRPr lang="es-CO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4" name="8 Imagen" descr="Selección 2-0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6385" y="1540441"/>
            <a:ext cx="1143007" cy="1259166"/>
          </a:xfrm>
          <a:prstGeom prst="rect">
            <a:avLst/>
          </a:prstGeom>
        </p:spPr>
      </p:pic>
      <p:sp>
        <p:nvSpPr>
          <p:cNvPr id="19" name="Rectángulo 18"/>
          <p:cNvSpPr/>
          <p:nvPr/>
        </p:nvSpPr>
        <p:spPr>
          <a:xfrm>
            <a:off x="9252519" y="548680"/>
            <a:ext cx="6048673" cy="22322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0" name="CuadroTexto 19"/>
          <p:cNvSpPr txBox="1"/>
          <p:nvPr/>
        </p:nvSpPr>
        <p:spPr>
          <a:xfrm>
            <a:off x="9324528" y="692696"/>
            <a:ext cx="5832648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dirty="0" smtClean="0">
                <a:solidFill>
                  <a:schemeClr val="bg1"/>
                </a:solidFill>
                <a:latin typeface="Century Gothic" pitchFamily="34" charset="0"/>
              </a:rPr>
              <a:t>Texto alternativo:</a:t>
            </a:r>
          </a:p>
          <a:p>
            <a:endParaRPr lang="es-CO" sz="1400" dirty="0">
              <a:solidFill>
                <a:schemeClr val="bg1"/>
              </a:solidFill>
              <a:latin typeface="Century Gothic" pitchFamily="34" charset="0"/>
            </a:endParaRPr>
          </a:p>
          <a:p>
            <a:endParaRPr lang="es-CO" sz="140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r>
              <a:rPr lang="es-CO" sz="1400" dirty="0" smtClean="0">
                <a:solidFill>
                  <a:schemeClr val="bg1"/>
                </a:solidFill>
                <a:latin typeface="Century Gothic" pitchFamily="34" charset="0"/>
              </a:rPr>
              <a:t>Niña llamada </a:t>
            </a:r>
            <a:r>
              <a:rPr lang="es-CO" sz="1400" dirty="0" smtClean="0">
                <a:solidFill>
                  <a:schemeClr val="bg1"/>
                </a:solidFill>
                <a:latin typeface="Century Gothic" pitchFamily="34" charset="0"/>
              </a:rPr>
              <a:t>Anita</a:t>
            </a:r>
            <a:r>
              <a:rPr lang="es-CO" sz="1400" dirty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s-CO" sz="1400" dirty="0" smtClean="0">
                <a:solidFill>
                  <a:schemeClr val="bg1"/>
                </a:solidFill>
                <a:latin typeface="Century Gothic" pitchFamily="34" charset="0"/>
              </a:rPr>
              <a:t>está haciendo su tarea en el computador.</a:t>
            </a:r>
            <a:endParaRPr lang="es-CO" sz="1400" dirty="0">
              <a:solidFill>
                <a:schemeClr val="bg1"/>
              </a:solidFill>
              <a:latin typeface="Century Gothic" pitchFamily="34" charset="0"/>
            </a:endParaRPr>
          </a:p>
          <a:p>
            <a:endParaRPr lang="es-CO" dirty="0" smtClean="0">
              <a:solidFill>
                <a:schemeClr val="bg1"/>
              </a:solidFill>
            </a:endParaRPr>
          </a:p>
          <a:p>
            <a:endParaRPr lang="es-CO" dirty="0" smtClean="0">
              <a:solidFill>
                <a:schemeClr val="bg1"/>
              </a:solidFill>
            </a:endParaRPr>
          </a:p>
        </p:txBody>
      </p:sp>
      <p:sp>
        <p:nvSpPr>
          <p:cNvPr id="31" name="Rectángulo 56"/>
          <p:cNvSpPr/>
          <p:nvPr/>
        </p:nvSpPr>
        <p:spPr>
          <a:xfrm>
            <a:off x="9228093" y="3140968"/>
            <a:ext cx="4344907" cy="424847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2" name="CuadroTexto 55"/>
          <p:cNvSpPr txBox="1"/>
          <p:nvPr/>
        </p:nvSpPr>
        <p:spPr>
          <a:xfrm>
            <a:off x="9228094" y="3284984"/>
            <a:ext cx="4181308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dirty="0">
                <a:latin typeface="Century Gothic" pitchFamily="34" charset="0"/>
              </a:rPr>
              <a:t>DG:</a:t>
            </a:r>
          </a:p>
          <a:p>
            <a:r>
              <a:rPr lang="es-CO" sz="1600" dirty="0">
                <a:latin typeface="Century Gothic" pitchFamily="34" charset="0"/>
              </a:rPr>
              <a:t>Al hacer clic sobre el ícono de «oído» el estudiante debe escuchar el texto de la diapositiva. </a:t>
            </a:r>
          </a:p>
          <a:p>
            <a:endParaRPr lang="es-CO" sz="1600" dirty="0">
              <a:latin typeface="Century Gothic" pitchFamily="34" charset="0"/>
            </a:endParaRPr>
          </a:p>
          <a:p>
            <a:r>
              <a:rPr lang="es-CO" sz="1600" dirty="0">
                <a:latin typeface="Century Gothic" pitchFamily="34" charset="0"/>
              </a:rPr>
              <a:t>En actividad se deben validar las respuestas que el estudiante señala:</a:t>
            </a:r>
            <a:endParaRPr lang="es-ES" sz="1600" dirty="0">
              <a:latin typeface="Century Gothic" pitchFamily="34" charset="0"/>
            </a:endParaRPr>
          </a:p>
          <a:p>
            <a:r>
              <a:rPr lang="es-CO" sz="1600" dirty="0">
                <a:latin typeface="Century Gothic" pitchFamily="34" charset="0"/>
              </a:rPr>
              <a:t>1 es verdadera,  2 falsa, 3 verdadera,     4 falsa,  5 verdadera. Perimir 1 solo intento. Si el estudiante se equivoca una sola vez debe repetir toda la actividad.</a:t>
            </a:r>
            <a:endParaRPr lang="es-ES" sz="1600" dirty="0">
              <a:latin typeface="Century Gothic" pitchFamily="34" charset="0"/>
            </a:endParaRPr>
          </a:p>
          <a:p>
            <a:endParaRPr lang="es-CO" sz="1600" dirty="0">
              <a:latin typeface="Century Gothic" pitchFamily="34" charset="0"/>
            </a:endParaRPr>
          </a:p>
          <a:p>
            <a:r>
              <a:rPr lang="es-CO" sz="1600" dirty="0">
                <a:latin typeface="Century Gothic" pitchFamily="34" charset="0"/>
              </a:rPr>
              <a:t>cuando el estudiante acierta pasa a la siguiente diapositiva, están en</a:t>
            </a:r>
          </a:p>
          <a:p>
            <a:r>
              <a:rPr lang="es-CO" sz="1600" dirty="0">
                <a:latin typeface="Century Gothic" pitchFamily="34" charset="0"/>
              </a:rPr>
              <a:t>Diapositiva 21 hasta la </a:t>
            </a:r>
          </a:p>
          <a:p>
            <a:r>
              <a:rPr lang="es-CO" sz="1600" dirty="0">
                <a:latin typeface="Century Gothic" pitchFamily="34" charset="0"/>
              </a:rPr>
              <a:t>Diapositiva  25</a:t>
            </a:r>
          </a:p>
          <a:p>
            <a:endParaRPr lang="es-CO" sz="1600" dirty="0">
              <a:latin typeface="Century Gothic" pitchFamily="34" charset="0"/>
            </a:endParaRPr>
          </a:p>
        </p:txBody>
      </p:sp>
      <p:pic>
        <p:nvPicPr>
          <p:cNvPr id="34" name="Imagen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625" y="1755806"/>
            <a:ext cx="1116535" cy="1116535"/>
          </a:xfrm>
          <a:prstGeom prst="rect">
            <a:avLst/>
          </a:prstGeom>
        </p:spPr>
      </p:pic>
      <p:sp>
        <p:nvSpPr>
          <p:cNvPr id="3" name="2 Rectángulo"/>
          <p:cNvSpPr/>
          <p:nvPr/>
        </p:nvSpPr>
        <p:spPr>
          <a:xfrm>
            <a:off x="2915816" y="1983148"/>
            <a:ext cx="53285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600" dirty="0">
                <a:latin typeface="Century Gothic" pitchFamily="34" charset="0"/>
              </a:rPr>
              <a:t>Marca en el cuadrado falso o verdadero después de resolver las siguientes situaciones. </a:t>
            </a:r>
            <a:endParaRPr lang="es-ES" sz="1600" dirty="0">
              <a:latin typeface="Century Gothic" pitchFamily="34" charset="0"/>
            </a:endParaRPr>
          </a:p>
        </p:txBody>
      </p:sp>
      <p:sp>
        <p:nvSpPr>
          <p:cNvPr id="6" name="5 Rectángulo redondeado"/>
          <p:cNvSpPr/>
          <p:nvPr/>
        </p:nvSpPr>
        <p:spPr>
          <a:xfrm>
            <a:off x="467544" y="2838681"/>
            <a:ext cx="8208912" cy="3318752"/>
          </a:xfrm>
          <a:prstGeom prst="roundRect">
            <a:avLst/>
          </a:prstGeom>
          <a:ln>
            <a:solidFill>
              <a:srgbClr val="BD092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CuadroTexto"/>
          <p:cNvSpPr txBox="1"/>
          <p:nvPr/>
        </p:nvSpPr>
        <p:spPr>
          <a:xfrm>
            <a:off x="1043608" y="3062576"/>
            <a:ext cx="705678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s-CO" sz="1400" dirty="0">
                <a:latin typeface="Century Gothic" pitchFamily="34" charset="0"/>
              </a:rPr>
              <a:t>Anita quiere </a:t>
            </a:r>
            <a:r>
              <a:rPr lang="es-CO" sz="1400" dirty="0" smtClean="0">
                <a:latin typeface="Century Gothic" pitchFamily="34" charset="0"/>
              </a:rPr>
              <a:t>salir </a:t>
            </a:r>
            <a:r>
              <a:rPr lang="es-CO" sz="1400" dirty="0">
                <a:latin typeface="Century Gothic" pitchFamily="34" charset="0"/>
              </a:rPr>
              <a:t>al parque a jugar, su madre le dice que puede salir a las 3:20 </a:t>
            </a:r>
            <a:r>
              <a:rPr lang="es-CO" sz="1400" dirty="0" smtClean="0">
                <a:latin typeface="Century Gothic" pitchFamily="34" charset="0"/>
              </a:rPr>
              <a:t>p.m. </a:t>
            </a:r>
            <a:r>
              <a:rPr lang="es-CO" sz="1400" dirty="0">
                <a:latin typeface="Century Gothic" pitchFamily="34" charset="0"/>
              </a:rPr>
              <a:t>cuando termine sus tareas, Anita termina sus tareas en 30 minutos </a:t>
            </a:r>
            <a:r>
              <a:rPr lang="es-CO" sz="1400" dirty="0" smtClean="0">
                <a:latin typeface="Century Gothic" pitchFamily="34" charset="0"/>
              </a:rPr>
              <a:t>¿a </a:t>
            </a:r>
            <a:r>
              <a:rPr lang="es-CO" sz="1400" dirty="0">
                <a:latin typeface="Century Gothic" pitchFamily="34" charset="0"/>
              </a:rPr>
              <a:t>qué horas salió Anita a jugar al </a:t>
            </a:r>
            <a:r>
              <a:rPr lang="es-CO" sz="1400" dirty="0" smtClean="0">
                <a:latin typeface="Century Gothic" pitchFamily="34" charset="0"/>
              </a:rPr>
              <a:t>parque?.</a:t>
            </a:r>
            <a:endParaRPr lang="es-ES" dirty="0">
              <a:latin typeface="Century Gothic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5436096" y="3959448"/>
            <a:ext cx="29523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/>
              <a:t>Hora 1:20 </a:t>
            </a:r>
            <a:r>
              <a:rPr lang="es-ES" sz="3200" b="1" dirty="0" smtClean="0"/>
              <a:t>p.m.</a:t>
            </a:r>
            <a:endParaRPr lang="es-ES" sz="3200" b="1" dirty="0"/>
          </a:p>
        </p:txBody>
      </p:sp>
      <p:sp>
        <p:nvSpPr>
          <p:cNvPr id="11" name="10 CuadroTexto"/>
          <p:cNvSpPr txBox="1"/>
          <p:nvPr/>
        </p:nvSpPr>
        <p:spPr>
          <a:xfrm>
            <a:off x="5584044" y="4612486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latin typeface="Century Gothic" pitchFamily="34" charset="0"/>
              </a:rPr>
              <a:t>Falso</a:t>
            </a:r>
            <a:endParaRPr lang="es-ES" b="1" dirty="0">
              <a:latin typeface="Century Gothic" pitchFamily="34" charset="0"/>
            </a:endParaRPr>
          </a:p>
        </p:txBody>
      </p:sp>
      <p:sp>
        <p:nvSpPr>
          <p:cNvPr id="25" name="24 CuadroTexto"/>
          <p:cNvSpPr txBox="1"/>
          <p:nvPr/>
        </p:nvSpPr>
        <p:spPr>
          <a:xfrm>
            <a:off x="6865764" y="4621738"/>
            <a:ext cx="1522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latin typeface="Century Gothic" pitchFamily="34" charset="0"/>
              </a:rPr>
              <a:t>Verdadero</a:t>
            </a:r>
            <a:endParaRPr lang="es-ES" b="1" dirty="0">
              <a:latin typeface="Century Gothic" pitchFamily="34" charset="0"/>
            </a:endParaRPr>
          </a:p>
        </p:txBody>
      </p:sp>
      <p:sp>
        <p:nvSpPr>
          <p:cNvPr id="21" name="20 Rectángulo"/>
          <p:cNvSpPr/>
          <p:nvPr/>
        </p:nvSpPr>
        <p:spPr>
          <a:xfrm>
            <a:off x="7199784" y="5169904"/>
            <a:ext cx="576064" cy="432048"/>
          </a:xfrm>
          <a:prstGeom prst="rect">
            <a:avLst/>
          </a:prstGeom>
          <a:solidFill>
            <a:srgbClr val="BD0926"/>
          </a:solidFill>
          <a:ln>
            <a:solidFill>
              <a:srgbClr val="BD0926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21 Rectángulo"/>
          <p:cNvSpPr/>
          <p:nvPr/>
        </p:nvSpPr>
        <p:spPr>
          <a:xfrm>
            <a:off x="5724128" y="5169904"/>
            <a:ext cx="576064" cy="432048"/>
          </a:xfrm>
          <a:prstGeom prst="rect">
            <a:avLst/>
          </a:prstGeom>
          <a:solidFill>
            <a:srgbClr val="BD0926"/>
          </a:solidFill>
          <a:ln>
            <a:solidFill>
              <a:srgbClr val="BD0926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4875" y="3760651"/>
            <a:ext cx="2193032" cy="2193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136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8 Imagen" descr="ayuda 2-0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698" y="1645953"/>
            <a:ext cx="1143007" cy="1259166"/>
          </a:xfrm>
          <a:prstGeom prst="rect">
            <a:avLst/>
          </a:prstGeom>
        </p:spPr>
      </p:pic>
      <p:sp>
        <p:nvSpPr>
          <p:cNvPr id="12" name="4 Rectángulo"/>
          <p:cNvSpPr/>
          <p:nvPr/>
        </p:nvSpPr>
        <p:spPr>
          <a:xfrm>
            <a:off x="1848575" y="1281926"/>
            <a:ext cx="42755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Actividad Nº 4  de socialización</a:t>
            </a:r>
            <a:endParaRPr lang="es-CO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4" name="8 Imagen" descr="Selección 2-0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6385" y="1540441"/>
            <a:ext cx="1143007" cy="1259166"/>
          </a:xfrm>
          <a:prstGeom prst="rect">
            <a:avLst/>
          </a:prstGeom>
        </p:spPr>
      </p:pic>
      <p:sp>
        <p:nvSpPr>
          <p:cNvPr id="19" name="Rectángulo 18"/>
          <p:cNvSpPr/>
          <p:nvPr/>
        </p:nvSpPr>
        <p:spPr>
          <a:xfrm>
            <a:off x="9252519" y="548680"/>
            <a:ext cx="6048673" cy="22322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0" name="CuadroTexto 19"/>
          <p:cNvSpPr txBox="1"/>
          <p:nvPr/>
        </p:nvSpPr>
        <p:spPr>
          <a:xfrm>
            <a:off x="9324528" y="692696"/>
            <a:ext cx="5832648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dirty="0" smtClean="0">
                <a:solidFill>
                  <a:schemeClr val="bg1"/>
                </a:solidFill>
                <a:latin typeface="Century Gothic" pitchFamily="34" charset="0"/>
              </a:rPr>
              <a:t>Texto alternativo:</a:t>
            </a:r>
          </a:p>
          <a:p>
            <a:endParaRPr lang="es-CO" sz="1400" dirty="0">
              <a:solidFill>
                <a:schemeClr val="bg1"/>
              </a:solidFill>
              <a:latin typeface="Century Gothic" pitchFamily="34" charset="0"/>
            </a:endParaRPr>
          </a:p>
          <a:p>
            <a:r>
              <a:rPr lang="es-CO" sz="1400" dirty="0" smtClean="0">
                <a:solidFill>
                  <a:schemeClr val="bg1"/>
                </a:solidFill>
                <a:latin typeface="Century Gothic" pitchFamily="34" charset="0"/>
              </a:rPr>
              <a:t>Niño llamado Miguel,  leyendo un </a:t>
            </a:r>
            <a:r>
              <a:rPr lang="es-CO" sz="1400" dirty="0" smtClean="0">
                <a:solidFill>
                  <a:schemeClr val="bg1"/>
                </a:solidFill>
                <a:latin typeface="Century Gothic" pitchFamily="34" charset="0"/>
              </a:rPr>
              <a:t>libro en compañía de una compañera de estudio.</a:t>
            </a:r>
            <a:endParaRPr lang="es-CO" sz="140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endParaRPr lang="es-CO" sz="1400" dirty="0">
              <a:solidFill>
                <a:schemeClr val="bg1"/>
              </a:solidFill>
              <a:latin typeface="Century Gothic" pitchFamily="34" charset="0"/>
            </a:endParaRPr>
          </a:p>
          <a:p>
            <a:endParaRPr lang="es-CO" dirty="0" smtClean="0">
              <a:solidFill>
                <a:schemeClr val="bg1"/>
              </a:solidFill>
            </a:endParaRPr>
          </a:p>
          <a:p>
            <a:endParaRPr lang="es-CO" dirty="0" smtClean="0">
              <a:solidFill>
                <a:schemeClr val="bg1"/>
              </a:solidFill>
            </a:endParaRPr>
          </a:p>
        </p:txBody>
      </p:sp>
      <p:sp>
        <p:nvSpPr>
          <p:cNvPr id="31" name="Rectángulo 56"/>
          <p:cNvSpPr/>
          <p:nvPr/>
        </p:nvSpPr>
        <p:spPr>
          <a:xfrm>
            <a:off x="9228093" y="3140968"/>
            <a:ext cx="4344907" cy="424847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2" name="CuadroTexto 55"/>
          <p:cNvSpPr txBox="1"/>
          <p:nvPr/>
        </p:nvSpPr>
        <p:spPr>
          <a:xfrm>
            <a:off x="9228094" y="3284984"/>
            <a:ext cx="4181308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dirty="0">
                <a:latin typeface="Century Gothic" pitchFamily="34" charset="0"/>
              </a:rPr>
              <a:t>DG:</a:t>
            </a:r>
          </a:p>
          <a:p>
            <a:r>
              <a:rPr lang="es-CO" sz="1600" dirty="0">
                <a:latin typeface="Century Gothic" pitchFamily="34" charset="0"/>
              </a:rPr>
              <a:t>Al hacer clic sobre el ícono de «oído» el estudiante debe escuchar el texto de la diapositiva. </a:t>
            </a:r>
          </a:p>
          <a:p>
            <a:endParaRPr lang="es-CO" sz="1600" dirty="0">
              <a:latin typeface="Century Gothic" pitchFamily="34" charset="0"/>
            </a:endParaRPr>
          </a:p>
          <a:p>
            <a:r>
              <a:rPr lang="es-CO" sz="1600" dirty="0">
                <a:latin typeface="Century Gothic" pitchFamily="34" charset="0"/>
              </a:rPr>
              <a:t>En actividad se deben validar las respuestas que el estudiante señala:</a:t>
            </a:r>
            <a:endParaRPr lang="es-ES" sz="1600" dirty="0">
              <a:latin typeface="Century Gothic" pitchFamily="34" charset="0"/>
            </a:endParaRPr>
          </a:p>
          <a:p>
            <a:r>
              <a:rPr lang="es-CO" sz="1600" dirty="0">
                <a:latin typeface="Century Gothic" pitchFamily="34" charset="0"/>
              </a:rPr>
              <a:t>1 es verdadera,  2 falsa, 3 verdadera,     4 falsa,  5 verdadera. Perimir 1 solo intento. Si el estudiante se equivoca una sola vez debe repetir toda la actividad.</a:t>
            </a:r>
            <a:endParaRPr lang="es-ES" sz="1600" dirty="0">
              <a:latin typeface="Century Gothic" pitchFamily="34" charset="0"/>
            </a:endParaRPr>
          </a:p>
          <a:p>
            <a:endParaRPr lang="es-CO" sz="1600" dirty="0">
              <a:latin typeface="Century Gothic" pitchFamily="34" charset="0"/>
            </a:endParaRPr>
          </a:p>
          <a:p>
            <a:r>
              <a:rPr lang="es-CO" sz="1600" dirty="0">
                <a:latin typeface="Century Gothic" pitchFamily="34" charset="0"/>
              </a:rPr>
              <a:t>cuando el estudiante acierta pasa a la siguiente diapositiva, están en</a:t>
            </a:r>
          </a:p>
          <a:p>
            <a:r>
              <a:rPr lang="es-CO" sz="1600" dirty="0">
                <a:latin typeface="Century Gothic" pitchFamily="34" charset="0"/>
              </a:rPr>
              <a:t>Diapositiva 21 hasta la </a:t>
            </a:r>
          </a:p>
          <a:p>
            <a:r>
              <a:rPr lang="es-CO" sz="1600" dirty="0">
                <a:latin typeface="Century Gothic" pitchFamily="34" charset="0"/>
              </a:rPr>
              <a:t>Diapositiva  25</a:t>
            </a:r>
          </a:p>
          <a:p>
            <a:endParaRPr lang="es-CO" sz="1600" dirty="0">
              <a:latin typeface="Century Gothic" pitchFamily="34" charset="0"/>
            </a:endParaRPr>
          </a:p>
        </p:txBody>
      </p:sp>
      <p:pic>
        <p:nvPicPr>
          <p:cNvPr id="34" name="Imagen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625" y="1755806"/>
            <a:ext cx="1116535" cy="1116535"/>
          </a:xfrm>
          <a:prstGeom prst="rect">
            <a:avLst/>
          </a:prstGeom>
        </p:spPr>
      </p:pic>
      <p:sp>
        <p:nvSpPr>
          <p:cNvPr id="3" name="2 Rectángulo"/>
          <p:cNvSpPr/>
          <p:nvPr/>
        </p:nvSpPr>
        <p:spPr>
          <a:xfrm>
            <a:off x="2915816" y="1983148"/>
            <a:ext cx="51845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600" dirty="0">
                <a:latin typeface="Century Gothic" pitchFamily="34" charset="0"/>
              </a:rPr>
              <a:t>Marca en el cuadrado falso o verdadero después de resolver las siguientes situaciones. </a:t>
            </a:r>
            <a:endParaRPr lang="es-ES" sz="1600" dirty="0">
              <a:latin typeface="Century Gothic" pitchFamily="34" charset="0"/>
            </a:endParaRPr>
          </a:p>
          <a:p>
            <a:r>
              <a:rPr lang="es-ES" sz="1600" dirty="0" smtClean="0">
                <a:latin typeface="Century Gothic" pitchFamily="34" charset="0"/>
              </a:rPr>
              <a:t> </a:t>
            </a:r>
            <a:r>
              <a:rPr lang="es-CO" sz="1600" dirty="0">
                <a:latin typeface="Century Gothic" pitchFamily="34" charset="0"/>
              </a:rPr>
              <a:t> </a:t>
            </a:r>
            <a:endParaRPr lang="es-ES" sz="1600" dirty="0">
              <a:latin typeface="Century Gothic" pitchFamily="34" charset="0"/>
            </a:endParaRPr>
          </a:p>
        </p:txBody>
      </p:sp>
      <p:sp>
        <p:nvSpPr>
          <p:cNvPr id="6" name="5 Rectángulo redondeado"/>
          <p:cNvSpPr/>
          <p:nvPr/>
        </p:nvSpPr>
        <p:spPr>
          <a:xfrm>
            <a:off x="467544" y="2838681"/>
            <a:ext cx="8208912" cy="331875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CuadroTexto"/>
          <p:cNvSpPr txBox="1"/>
          <p:nvPr/>
        </p:nvSpPr>
        <p:spPr>
          <a:xfrm>
            <a:off x="1043608" y="2996952"/>
            <a:ext cx="7056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s-CO" sz="1400" dirty="0">
                <a:latin typeface="Century Gothic" pitchFamily="34" charset="0"/>
              </a:rPr>
              <a:t>Miguel  dedica todos los días 25 minutos a la lectura,  el miércoles  comenzó a leer  a la  1:25 pm, a qué hora </a:t>
            </a:r>
            <a:r>
              <a:rPr lang="es-CO" sz="1400" dirty="0" smtClean="0">
                <a:latin typeface="Century Gothic" pitchFamily="34" charset="0"/>
              </a:rPr>
              <a:t>terminó?</a:t>
            </a:r>
            <a:endParaRPr lang="es-ES" dirty="0">
              <a:latin typeface="Century Gothic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5436096" y="3959448"/>
            <a:ext cx="29523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/>
              <a:t>Hora 1:50 </a:t>
            </a:r>
            <a:r>
              <a:rPr lang="es-ES" sz="3200" b="1" dirty="0" smtClean="0"/>
              <a:t>p.m.</a:t>
            </a:r>
            <a:endParaRPr lang="es-ES" sz="3200" b="1" dirty="0"/>
          </a:p>
        </p:txBody>
      </p:sp>
      <p:sp>
        <p:nvSpPr>
          <p:cNvPr id="11" name="10 CuadroTexto"/>
          <p:cNvSpPr txBox="1"/>
          <p:nvPr/>
        </p:nvSpPr>
        <p:spPr>
          <a:xfrm>
            <a:off x="5584044" y="4612486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latin typeface="Century Gothic" pitchFamily="34" charset="0"/>
              </a:rPr>
              <a:t>Falso</a:t>
            </a:r>
            <a:endParaRPr lang="es-ES" b="1" dirty="0">
              <a:latin typeface="Century Gothic" pitchFamily="34" charset="0"/>
            </a:endParaRPr>
          </a:p>
        </p:txBody>
      </p:sp>
      <p:sp>
        <p:nvSpPr>
          <p:cNvPr id="25" name="24 CuadroTexto"/>
          <p:cNvSpPr txBox="1"/>
          <p:nvPr/>
        </p:nvSpPr>
        <p:spPr>
          <a:xfrm>
            <a:off x="6865764" y="4621738"/>
            <a:ext cx="1522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latin typeface="Century Gothic" pitchFamily="34" charset="0"/>
              </a:rPr>
              <a:t>Verdadero</a:t>
            </a:r>
            <a:endParaRPr lang="es-ES" b="1" dirty="0">
              <a:latin typeface="Century Gothic" pitchFamily="34" charset="0"/>
            </a:endParaRPr>
          </a:p>
        </p:txBody>
      </p:sp>
      <p:sp>
        <p:nvSpPr>
          <p:cNvPr id="21" name="20 Rectángulo"/>
          <p:cNvSpPr/>
          <p:nvPr/>
        </p:nvSpPr>
        <p:spPr>
          <a:xfrm>
            <a:off x="7199784" y="5169904"/>
            <a:ext cx="576064" cy="432048"/>
          </a:xfrm>
          <a:prstGeom prst="rect">
            <a:avLst/>
          </a:prstGeom>
          <a:solidFill>
            <a:srgbClr val="BD0926"/>
          </a:solidFill>
          <a:ln>
            <a:solidFill>
              <a:srgbClr val="BD0926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21 Rectángulo"/>
          <p:cNvSpPr/>
          <p:nvPr/>
        </p:nvSpPr>
        <p:spPr>
          <a:xfrm>
            <a:off x="5724128" y="5158208"/>
            <a:ext cx="576064" cy="432048"/>
          </a:xfrm>
          <a:prstGeom prst="rect">
            <a:avLst/>
          </a:prstGeom>
          <a:solidFill>
            <a:srgbClr val="BD0926"/>
          </a:solidFill>
          <a:ln>
            <a:solidFill>
              <a:srgbClr val="BD0926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440" y="3473750"/>
            <a:ext cx="2806751" cy="2806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923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8 Imagen" descr="ayuda 2-0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698" y="1645953"/>
            <a:ext cx="1143007" cy="1259166"/>
          </a:xfrm>
          <a:prstGeom prst="rect">
            <a:avLst/>
          </a:prstGeom>
        </p:spPr>
      </p:pic>
      <p:sp>
        <p:nvSpPr>
          <p:cNvPr id="12" name="4 Rectángulo"/>
          <p:cNvSpPr/>
          <p:nvPr/>
        </p:nvSpPr>
        <p:spPr>
          <a:xfrm>
            <a:off x="1848575" y="1281926"/>
            <a:ext cx="42755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Actividad Nº 4  de socialización</a:t>
            </a:r>
            <a:endParaRPr lang="es-CO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4" name="8 Imagen" descr="Selección 2-0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6385" y="1540441"/>
            <a:ext cx="1143007" cy="1259166"/>
          </a:xfrm>
          <a:prstGeom prst="rect">
            <a:avLst/>
          </a:prstGeom>
        </p:spPr>
      </p:pic>
      <p:sp>
        <p:nvSpPr>
          <p:cNvPr id="19" name="Rectángulo 18"/>
          <p:cNvSpPr/>
          <p:nvPr/>
        </p:nvSpPr>
        <p:spPr>
          <a:xfrm>
            <a:off x="9252519" y="548680"/>
            <a:ext cx="6048673" cy="22322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0" name="CuadroTexto 19"/>
          <p:cNvSpPr txBox="1"/>
          <p:nvPr/>
        </p:nvSpPr>
        <p:spPr>
          <a:xfrm>
            <a:off x="9324528" y="692696"/>
            <a:ext cx="5832648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dirty="0" smtClean="0">
                <a:solidFill>
                  <a:schemeClr val="bg1"/>
                </a:solidFill>
                <a:latin typeface="Century Gothic" pitchFamily="34" charset="0"/>
              </a:rPr>
              <a:t>Texto alternativo:</a:t>
            </a:r>
          </a:p>
          <a:p>
            <a:endParaRPr lang="es-CO" sz="1400" dirty="0">
              <a:solidFill>
                <a:schemeClr val="bg1"/>
              </a:solidFill>
              <a:latin typeface="Century Gothic" pitchFamily="34" charset="0"/>
            </a:endParaRPr>
          </a:p>
          <a:p>
            <a:endParaRPr lang="es-CO" sz="140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r>
              <a:rPr lang="es-CO" sz="1400" dirty="0" smtClean="0">
                <a:solidFill>
                  <a:schemeClr val="bg1"/>
                </a:solidFill>
                <a:latin typeface="Century Gothic" pitchFamily="34" charset="0"/>
              </a:rPr>
              <a:t>Niña llamada Esperanza haciendo gimnasia.</a:t>
            </a:r>
          </a:p>
          <a:p>
            <a:endParaRPr lang="es-CO" sz="1400" dirty="0">
              <a:solidFill>
                <a:schemeClr val="bg1"/>
              </a:solidFill>
              <a:latin typeface="Century Gothic" pitchFamily="34" charset="0"/>
            </a:endParaRPr>
          </a:p>
          <a:p>
            <a:endParaRPr lang="es-CO" dirty="0" smtClean="0">
              <a:solidFill>
                <a:schemeClr val="bg1"/>
              </a:solidFill>
            </a:endParaRPr>
          </a:p>
          <a:p>
            <a:endParaRPr lang="es-CO" dirty="0" smtClean="0">
              <a:solidFill>
                <a:schemeClr val="bg1"/>
              </a:solidFill>
            </a:endParaRPr>
          </a:p>
        </p:txBody>
      </p:sp>
      <p:sp>
        <p:nvSpPr>
          <p:cNvPr id="31" name="Rectángulo 56"/>
          <p:cNvSpPr/>
          <p:nvPr/>
        </p:nvSpPr>
        <p:spPr>
          <a:xfrm>
            <a:off x="9228093" y="3140968"/>
            <a:ext cx="4344907" cy="424847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2" name="CuadroTexto 55"/>
          <p:cNvSpPr txBox="1"/>
          <p:nvPr/>
        </p:nvSpPr>
        <p:spPr>
          <a:xfrm>
            <a:off x="9228094" y="3284984"/>
            <a:ext cx="4181308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dirty="0">
                <a:latin typeface="Century Gothic" pitchFamily="34" charset="0"/>
              </a:rPr>
              <a:t>DG:</a:t>
            </a:r>
          </a:p>
          <a:p>
            <a:r>
              <a:rPr lang="es-CO" sz="1600" dirty="0">
                <a:latin typeface="Century Gothic" pitchFamily="34" charset="0"/>
              </a:rPr>
              <a:t>Al hacer clic sobre el ícono de «oído» el estudiante debe escuchar el texto de la diapositiva. </a:t>
            </a:r>
          </a:p>
          <a:p>
            <a:endParaRPr lang="es-CO" sz="1600" dirty="0">
              <a:latin typeface="Century Gothic" pitchFamily="34" charset="0"/>
            </a:endParaRPr>
          </a:p>
          <a:p>
            <a:r>
              <a:rPr lang="es-CO" sz="1600" dirty="0">
                <a:latin typeface="Century Gothic" pitchFamily="34" charset="0"/>
              </a:rPr>
              <a:t>En actividad se deben validar las respuestas que el estudiante señala:</a:t>
            </a:r>
            <a:endParaRPr lang="es-ES" sz="1600" dirty="0">
              <a:latin typeface="Century Gothic" pitchFamily="34" charset="0"/>
            </a:endParaRPr>
          </a:p>
          <a:p>
            <a:r>
              <a:rPr lang="es-CO" sz="1600" dirty="0">
                <a:latin typeface="Century Gothic" pitchFamily="34" charset="0"/>
              </a:rPr>
              <a:t>1 es verdadera,  2 falsa, 3 verdadera,     4 falsa,  5 verdadera. Perimir 1 solo intento. Si el estudiante se equivoca una sola vez debe repetir toda la actividad.</a:t>
            </a:r>
            <a:endParaRPr lang="es-ES" sz="1600" dirty="0">
              <a:latin typeface="Century Gothic" pitchFamily="34" charset="0"/>
            </a:endParaRPr>
          </a:p>
          <a:p>
            <a:endParaRPr lang="es-CO" sz="1600" dirty="0">
              <a:latin typeface="Century Gothic" pitchFamily="34" charset="0"/>
            </a:endParaRPr>
          </a:p>
          <a:p>
            <a:r>
              <a:rPr lang="es-CO" sz="1600" dirty="0">
                <a:latin typeface="Century Gothic" pitchFamily="34" charset="0"/>
              </a:rPr>
              <a:t>cuando el estudiante acierta pasa a la siguiente diapositiva, están en</a:t>
            </a:r>
          </a:p>
          <a:p>
            <a:r>
              <a:rPr lang="es-CO" sz="1600" dirty="0">
                <a:latin typeface="Century Gothic" pitchFamily="34" charset="0"/>
              </a:rPr>
              <a:t>Diapositiva 21 hasta la </a:t>
            </a:r>
          </a:p>
          <a:p>
            <a:r>
              <a:rPr lang="es-CO" sz="1600" dirty="0">
                <a:latin typeface="Century Gothic" pitchFamily="34" charset="0"/>
              </a:rPr>
              <a:t>Diapositiva  25</a:t>
            </a:r>
          </a:p>
          <a:p>
            <a:endParaRPr lang="es-CO" sz="1600" dirty="0">
              <a:latin typeface="Century Gothic" pitchFamily="34" charset="0"/>
            </a:endParaRPr>
          </a:p>
        </p:txBody>
      </p:sp>
      <p:pic>
        <p:nvPicPr>
          <p:cNvPr id="34" name="Imagen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625" y="1755806"/>
            <a:ext cx="1116535" cy="1116535"/>
          </a:xfrm>
          <a:prstGeom prst="rect">
            <a:avLst/>
          </a:prstGeom>
        </p:spPr>
      </p:pic>
      <p:sp>
        <p:nvSpPr>
          <p:cNvPr id="3" name="2 Rectángulo"/>
          <p:cNvSpPr/>
          <p:nvPr/>
        </p:nvSpPr>
        <p:spPr>
          <a:xfrm>
            <a:off x="2915816" y="1983148"/>
            <a:ext cx="54726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600" dirty="0">
                <a:latin typeface="Century Gothic" pitchFamily="34" charset="0"/>
              </a:rPr>
              <a:t>Marca en el cuadrado falso o verdadero después de resolver las siguientes situaciones. </a:t>
            </a:r>
            <a:endParaRPr lang="es-ES" sz="1600" dirty="0">
              <a:latin typeface="Century Gothic" pitchFamily="34" charset="0"/>
            </a:endParaRPr>
          </a:p>
        </p:txBody>
      </p:sp>
      <p:sp>
        <p:nvSpPr>
          <p:cNvPr id="6" name="5 Rectángulo redondeado"/>
          <p:cNvSpPr/>
          <p:nvPr/>
        </p:nvSpPr>
        <p:spPr>
          <a:xfrm>
            <a:off x="467544" y="2838681"/>
            <a:ext cx="8208912" cy="331875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CuadroTexto"/>
          <p:cNvSpPr txBox="1"/>
          <p:nvPr/>
        </p:nvSpPr>
        <p:spPr>
          <a:xfrm>
            <a:off x="1043608" y="3062576"/>
            <a:ext cx="705678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s-CO" sz="1400" dirty="0" smtClean="0">
                <a:latin typeface="Century Gothic" pitchFamily="34" charset="0"/>
              </a:rPr>
              <a:t>Esperanza     llegó </a:t>
            </a:r>
            <a:r>
              <a:rPr lang="es-CO" sz="1400" dirty="0">
                <a:latin typeface="Century Gothic" pitchFamily="34" charset="0"/>
              </a:rPr>
              <a:t>a su clase de gimnasia   a las 6: 15  </a:t>
            </a:r>
            <a:r>
              <a:rPr lang="es-CO" sz="1400" dirty="0" smtClean="0">
                <a:latin typeface="Century Gothic" pitchFamily="34" charset="0"/>
              </a:rPr>
              <a:t>a.m.,   </a:t>
            </a:r>
            <a:r>
              <a:rPr lang="es-CO" sz="1400" dirty="0">
                <a:latin typeface="Century Gothic" pitchFamily="34" charset="0"/>
              </a:rPr>
              <a:t>inmediatamente  le toco dar vueltas a la cancha durante  35 minutos,   </a:t>
            </a:r>
            <a:r>
              <a:rPr lang="es-CO" sz="1400" dirty="0" smtClean="0">
                <a:latin typeface="Century Gothic" pitchFamily="34" charset="0"/>
              </a:rPr>
              <a:t>¿a </a:t>
            </a:r>
            <a:r>
              <a:rPr lang="es-CO" sz="1400" dirty="0">
                <a:latin typeface="Century Gothic" pitchFamily="34" charset="0"/>
              </a:rPr>
              <a:t>qué hora </a:t>
            </a:r>
            <a:r>
              <a:rPr lang="es-CO" sz="1400" dirty="0" smtClean="0">
                <a:latin typeface="Century Gothic" pitchFamily="34" charset="0"/>
              </a:rPr>
              <a:t>terminó Esperanza?</a:t>
            </a:r>
            <a:endParaRPr lang="es-ES" dirty="0">
              <a:latin typeface="Century Gothic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5436096" y="3959448"/>
            <a:ext cx="29523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/>
              <a:t>Hora 6:57 </a:t>
            </a:r>
            <a:r>
              <a:rPr lang="es-ES" sz="3200" b="1" dirty="0" smtClean="0"/>
              <a:t>a.m.</a:t>
            </a:r>
            <a:endParaRPr lang="es-ES" sz="3200" b="1" dirty="0"/>
          </a:p>
        </p:txBody>
      </p:sp>
      <p:sp>
        <p:nvSpPr>
          <p:cNvPr id="11" name="10 CuadroTexto"/>
          <p:cNvSpPr txBox="1"/>
          <p:nvPr/>
        </p:nvSpPr>
        <p:spPr>
          <a:xfrm>
            <a:off x="5584044" y="4612486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latin typeface="Century Gothic" pitchFamily="34" charset="0"/>
              </a:rPr>
              <a:t>Falso</a:t>
            </a:r>
            <a:endParaRPr lang="es-ES" b="1" dirty="0">
              <a:latin typeface="Century Gothic" pitchFamily="34" charset="0"/>
            </a:endParaRPr>
          </a:p>
        </p:txBody>
      </p:sp>
      <p:sp>
        <p:nvSpPr>
          <p:cNvPr id="25" name="24 CuadroTexto"/>
          <p:cNvSpPr txBox="1"/>
          <p:nvPr/>
        </p:nvSpPr>
        <p:spPr>
          <a:xfrm>
            <a:off x="6865764" y="4621738"/>
            <a:ext cx="1522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latin typeface="Century Gothic" pitchFamily="34" charset="0"/>
              </a:rPr>
              <a:t>Verdadero</a:t>
            </a:r>
            <a:endParaRPr lang="es-ES" b="1" dirty="0">
              <a:latin typeface="Century Gothic" pitchFamily="34" charset="0"/>
            </a:endParaRPr>
          </a:p>
        </p:txBody>
      </p:sp>
      <p:sp>
        <p:nvSpPr>
          <p:cNvPr id="21" name="20 Rectángulo"/>
          <p:cNvSpPr/>
          <p:nvPr/>
        </p:nvSpPr>
        <p:spPr>
          <a:xfrm>
            <a:off x="7199784" y="5169904"/>
            <a:ext cx="576064" cy="432048"/>
          </a:xfrm>
          <a:prstGeom prst="rect">
            <a:avLst/>
          </a:prstGeom>
          <a:solidFill>
            <a:srgbClr val="BD0926"/>
          </a:solidFill>
          <a:ln>
            <a:solidFill>
              <a:srgbClr val="BD0926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21 Rectángulo"/>
          <p:cNvSpPr/>
          <p:nvPr/>
        </p:nvSpPr>
        <p:spPr>
          <a:xfrm>
            <a:off x="5724128" y="5049180"/>
            <a:ext cx="576064" cy="432048"/>
          </a:xfrm>
          <a:prstGeom prst="rect">
            <a:avLst/>
          </a:prstGeom>
          <a:solidFill>
            <a:srgbClr val="BD0926"/>
          </a:solidFill>
          <a:ln>
            <a:solidFill>
              <a:srgbClr val="BD0926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280" y="3604361"/>
            <a:ext cx="2553072" cy="2553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901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 redondeado"/>
          <p:cNvSpPr/>
          <p:nvPr/>
        </p:nvSpPr>
        <p:spPr>
          <a:xfrm>
            <a:off x="467544" y="2838681"/>
            <a:ext cx="8208912" cy="3318752"/>
          </a:xfrm>
          <a:prstGeom prst="roundRect">
            <a:avLst/>
          </a:prstGeom>
          <a:ln>
            <a:solidFill>
              <a:srgbClr val="BD092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" name="8 Imagen" descr="ayuda 2-0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698" y="1645953"/>
            <a:ext cx="1143007" cy="1259166"/>
          </a:xfrm>
          <a:prstGeom prst="rect">
            <a:avLst/>
          </a:prstGeom>
        </p:spPr>
      </p:pic>
      <p:sp>
        <p:nvSpPr>
          <p:cNvPr id="12" name="4 Rectángulo"/>
          <p:cNvSpPr/>
          <p:nvPr/>
        </p:nvSpPr>
        <p:spPr>
          <a:xfrm>
            <a:off x="1848575" y="1281926"/>
            <a:ext cx="42755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Actividad Nº 4  de socialización</a:t>
            </a:r>
            <a:endParaRPr lang="es-CO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4" name="8 Imagen" descr="Selección 2-0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6385" y="1540441"/>
            <a:ext cx="1143007" cy="1259166"/>
          </a:xfrm>
          <a:prstGeom prst="rect">
            <a:avLst/>
          </a:prstGeom>
        </p:spPr>
      </p:pic>
      <p:sp>
        <p:nvSpPr>
          <p:cNvPr id="19" name="Rectángulo 18"/>
          <p:cNvSpPr/>
          <p:nvPr/>
        </p:nvSpPr>
        <p:spPr>
          <a:xfrm>
            <a:off x="9252519" y="548680"/>
            <a:ext cx="6048673" cy="22322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0" name="CuadroTexto 19"/>
          <p:cNvSpPr txBox="1"/>
          <p:nvPr/>
        </p:nvSpPr>
        <p:spPr>
          <a:xfrm>
            <a:off x="9324528" y="692696"/>
            <a:ext cx="5832648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dirty="0" smtClean="0">
                <a:solidFill>
                  <a:schemeClr val="bg1"/>
                </a:solidFill>
                <a:latin typeface="Century Gothic" pitchFamily="34" charset="0"/>
              </a:rPr>
              <a:t>Texto alternativo:</a:t>
            </a:r>
          </a:p>
          <a:p>
            <a:endParaRPr lang="es-CO" sz="1400" dirty="0">
              <a:solidFill>
                <a:schemeClr val="bg1"/>
              </a:solidFill>
              <a:latin typeface="Century Gothic" pitchFamily="34" charset="0"/>
            </a:endParaRPr>
          </a:p>
          <a:p>
            <a:endParaRPr lang="es-CO" sz="140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r>
              <a:rPr lang="es-CO" sz="1400" dirty="0" smtClean="0">
                <a:solidFill>
                  <a:schemeClr val="bg1"/>
                </a:solidFill>
                <a:latin typeface="Century Gothic" pitchFamily="34" charset="0"/>
              </a:rPr>
              <a:t>Niña llamada María </a:t>
            </a:r>
            <a:r>
              <a:rPr lang="es-CO" sz="1400" dirty="0" smtClean="0">
                <a:solidFill>
                  <a:schemeClr val="bg1"/>
                </a:solidFill>
                <a:latin typeface="Century Gothic" pitchFamily="34" charset="0"/>
              </a:rPr>
              <a:t>con una peinilla en su mano derecha.</a:t>
            </a:r>
            <a:endParaRPr lang="es-CO" sz="140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endParaRPr lang="es-CO" sz="1400" dirty="0">
              <a:solidFill>
                <a:schemeClr val="bg1"/>
              </a:solidFill>
              <a:latin typeface="Century Gothic" pitchFamily="34" charset="0"/>
            </a:endParaRPr>
          </a:p>
          <a:p>
            <a:endParaRPr lang="es-CO" dirty="0" smtClean="0">
              <a:solidFill>
                <a:schemeClr val="bg1"/>
              </a:solidFill>
            </a:endParaRPr>
          </a:p>
          <a:p>
            <a:endParaRPr lang="es-CO" dirty="0" smtClean="0">
              <a:solidFill>
                <a:schemeClr val="bg1"/>
              </a:solidFill>
            </a:endParaRPr>
          </a:p>
        </p:txBody>
      </p:sp>
      <p:sp>
        <p:nvSpPr>
          <p:cNvPr id="31" name="Rectángulo 56"/>
          <p:cNvSpPr/>
          <p:nvPr/>
        </p:nvSpPr>
        <p:spPr>
          <a:xfrm>
            <a:off x="9228093" y="3140968"/>
            <a:ext cx="4344907" cy="460851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2" name="CuadroTexto 55"/>
          <p:cNvSpPr txBox="1"/>
          <p:nvPr/>
        </p:nvSpPr>
        <p:spPr>
          <a:xfrm>
            <a:off x="9228094" y="3284984"/>
            <a:ext cx="4181308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dirty="0">
                <a:latin typeface="Century Gothic" pitchFamily="34" charset="0"/>
              </a:rPr>
              <a:t>DG:</a:t>
            </a:r>
          </a:p>
          <a:p>
            <a:r>
              <a:rPr lang="es-CO" sz="1600" dirty="0">
                <a:latin typeface="Century Gothic" pitchFamily="34" charset="0"/>
              </a:rPr>
              <a:t>Al hacer clic sobre el ícono de «oído» el estudiante debe escuchar el texto de la diapositiva. </a:t>
            </a:r>
          </a:p>
          <a:p>
            <a:endParaRPr lang="es-CO" sz="1600" dirty="0">
              <a:latin typeface="Century Gothic" pitchFamily="34" charset="0"/>
            </a:endParaRPr>
          </a:p>
          <a:p>
            <a:r>
              <a:rPr lang="es-CO" sz="1600" dirty="0">
                <a:latin typeface="Century Gothic" pitchFamily="34" charset="0"/>
              </a:rPr>
              <a:t>En actividad se deben validar las respuestas que el estudiante señala:</a:t>
            </a:r>
            <a:endParaRPr lang="es-ES" sz="1600" dirty="0">
              <a:latin typeface="Century Gothic" pitchFamily="34" charset="0"/>
            </a:endParaRPr>
          </a:p>
          <a:p>
            <a:r>
              <a:rPr lang="es-CO" sz="1600" dirty="0">
                <a:latin typeface="Century Gothic" pitchFamily="34" charset="0"/>
              </a:rPr>
              <a:t>1 es verdadera,  2 falsa, 3 verdadera,     4 falsa,  5 verdadera. Perimir 1 solo intento. Si el estudiante se equivoca una sola vez debe repetir toda la actividad.</a:t>
            </a:r>
            <a:endParaRPr lang="es-ES" sz="1600" dirty="0">
              <a:latin typeface="Century Gothic" pitchFamily="34" charset="0"/>
            </a:endParaRPr>
          </a:p>
          <a:p>
            <a:endParaRPr lang="es-CO" sz="1600" dirty="0">
              <a:latin typeface="Century Gothic" pitchFamily="34" charset="0"/>
            </a:endParaRPr>
          </a:p>
          <a:p>
            <a:r>
              <a:rPr lang="es-CO" sz="1600" dirty="0">
                <a:latin typeface="Century Gothic" pitchFamily="34" charset="0"/>
              </a:rPr>
              <a:t>cuando el estudiante acierta pasa a la siguiente diapositiva, están en</a:t>
            </a:r>
          </a:p>
          <a:p>
            <a:r>
              <a:rPr lang="es-CO" sz="1600" dirty="0">
                <a:latin typeface="Century Gothic" pitchFamily="34" charset="0"/>
              </a:rPr>
              <a:t>Diapositiva 21 hasta la </a:t>
            </a:r>
          </a:p>
          <a:p>
            <a:r>
              <a:rPr lang="es-CO" sz="1600" dirty="0">
                <a:latin typeface="Century Gothic" pitchFamily="34" charset="0"/>
              </a:rPr>
              <a:t>Diapositiva  25</a:t>
            </a:r>
          </a:p>
          <a:p>
            <a:endParaRPr lang="es-CO" sz="1600" dirty="0">
              <a:latin typeface="Century Gothic" pitchFamily="34" charset="0"/>
            </a:endParaRPr>
          </a:p>
        </p:txBody>
      </p:sp>
      <p:pic>
        <p:nvPicPr>
          <p:cNvPr id="34" name="Imagen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625" y="1755806"/>
            <a:ext cx="1116535" cy="1116535"/>
          </a:xfrm>
          <a:prstGeom prst="rect">
            <a:avLst/>
          </a:prstGeom>
        </p:spPr>
      </p:pic>
      <p:sp>
        <p:nvSpPr>
          <p:cNvPr id="3" name="2 Rectángulo"/>
          <p:cNvSpPr/>
          <p:nvPr/>
        </p:nvSpPr>
        <p:spPr>
          <a:xfrm>
            <a:off x="2915816" y="1983148"/>
            <a:ext cx="51845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600" dirty="0">
                <a:latin typeface="Century Gothic" pitchFamily="34" charset="0"/>
              </a:rPr>
              <a:t>Marca en el cuadrado falso o verdadero después de resolver las siguientes situaciones. </a:t>
            </a:r>
            <a:endParaRPr lang="es-ES" sz="1600" dirty="0">
              <a:latin typeface="Century Gothic" pitchFamily="34" charset="0"/>
            </a:endParaRPr>
          </a:p>
          <a:p>
            <a:r>
              <a:rPr lang="es-ES" sz="1600" dirty="0" smtClean="0">
                <a:latin typeface="Century Gothic" pitchFamily="34" charset="0"/>
              </a:rPr>
              <a:t> </a:t>
            </a:r>
            <a:r>
              <a:rPr lang="es-CO" sz="1600" dirty="0">
                <a:latin typeface="Century Gothic" pitchFamily="34" charset="0"/>
              </a:rPr>
              <a:t> </a:t>
            </a:r>
            <a:endParaRPr lang="es-ES" sz="1600" dirty="0">
              <a:latin typeface="Century Gothic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043608" y="3062576"/>
            <a:ext cx="705678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CO" sz="1400" dirty="0">
                <a:latin typeface="Century Gothic" pitchFamily="34" charset="0"/>
              </a:rPr>
              <a:t>María  todas las noches antes de acostarse   peina su cabello durante  20 minutos, el viernes en la noche   comenzó a las  8: 05  </a:t>
            </a:r>
            <a:r>
              <a:rPr lang="es-CO" sz="1400" dirty="0" smtClean="0">
                <a:latin typeface="Century Gothic" pitchFamily="34" charset="0"/>
              </a:rPr>
              <a:t>p.m</a:t>
            </a:r>
            <a:r>
              <a:rPr lang="es-CO" sz="1400" dirty="0">
                <a:latin typeface="Century Gothic" pitchFamily="34" charset="0"/>
              </a:rPr>
              <a:t>.</a:t>
            </a:r>
            <a:r>
              <a:rPr lang="es-CO" sz="1400" dirty="0" smtClean="0">
                <a:latin typeface="Century Gothic" pitchFamily="34" charset="0"/>
              </a:rPr>
              <a:t> ¿A </a:t>
            </a:r>
            <a:r>
              <a:rPr lang="es-CO" sz="1400" dirty="0">
                <a:latin typeface="Century Gothic" pitchFamily="34" charset="0"/>
              </a:rPr>
              <a:t>qué hora </a:t>
            </a:r>
            <a:r>
              <a:rPr lang="es-CO" sz="1400" dirty="0" smtClean="0">
                <a:latin typeface="Century Gothic" pitchFamily="34" charset="0"/>
              </a:rPr>
              <a:t>terminó María </a:t>
            </a:r>
            <a:r>
              <a:rPr lang="es-CO" sz="1400" dirty="0">
                <a:latin typeface="Century Gothic" pitchFamily="34" charset="0"/>
              </a:rPr>
              <a:t>de  peinar su cabello?</a:t>
            </a:r>
            <a:endParaRPr lang="es-ES" sz="1400" dirty="0">
              <a:latin typeface="Century Gothic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5436096" y="3959448"/>
            <a:ext cx="29523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/>
              <a:t>Hora 8:25 </a:t>
            </a:r>
            <a:r>
              <a:rPr lang="es-ES" sz="3200" b="1" dirty="0" smtClean="0"/>
              <a:t>p.m.</a:t>
            </a:r>
            <a:endParaRPr lang="es-ES" sz="3200" b="1" dirty="0"/>
          </a:p>
        </p:txBody>
      </p:sp>
      <p:sp>
        <p:nvSpPr>
          <p:cNvPr id="11" name="10 CuadroTexto"/>
          <p:cNvSpPr txBox="1"/>
          <p:nvPr/>
        </p:nvSpPr>
        <p:spPr>
          <a:xfrm>
            <a:off x="5584044" y="4612486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latin typeface="Century Gothic" pitchFamily="34" charset="0"/>
              </a:rPr>
              <a:t>Falso</a:t>
            </a:r>
            <a:endParaRPr lang="es-ES" b="1" dirty="0">
              <a:latin typeface="Century Gothic" pitchFamily="34" charset="0"/>
            </a:endParaRPr>
          </a:p>
        </p:txBody>
      </p:sp>
      <p:sp>
        <p:nvSpPr>
          <p:cNvPr id="25" name="24 CuadroTexto"/>
          <p:cNvSpPr txBox="1"/>
          <p:nvPr/>
        </p:nvSpPr>
        <p:spPr>
          <a:xfrm>
            <a:off x="6865764" y="4621738"/>
            <a:ext cx="1522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latin typeface="Century Gothic" pitchFamily="34" charset="0"/>
              </a:rPr>
              <a:t>Verdadero</a:t>
            </a:r>
            <a:endParaRPr lang="es-ES" b="1" dirty="0">
              <a:latin typeface="Century Gothic" pitchFamily="34" charset="0"/>
            </a:endParaRPr>
          </a:p>
        </p:txBody>
      </p:sp>
      <p:sp>
        <p:nvSpPr>
          <p:cNvPr id="21" name="20 Rectángulo"/>
          <p:cNvSpPr/>
          <p:nvPr/>
        </p:nvSpPr>
        <p:spPr>
          <a:xfrm>
            <a:off x="7199784" y="5169904"/>
            <a:ext cx="576064" cy="432048"/>
          </a:xfrm>
          <a:prstGeom prst="rect">
            <a:avLst/>
          </a:prstGeom>
          <a:solidFill>
            <a:srgbClr val="BD0926"/>
          </a:solidFill>
          <a:ln>
            <a:solidFill>
              <a:srgbClr val="BD0926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21 Rectángulo"/>
          <p:cNvSpPr/>
          <p:nvPr/>
        </p:nvSpPr>
        <p:spPr>
          <a:xfrm>
            <a:off x="5724128" y="5168485"/>
            <a:ext cx="576064" cy="432048"/>
          </a:xfrm>
          <a:prstGeom prst="rect">
            <a:avLst/>
          </a:prstGeom>
          <a:solidFill>
            <a:srgbClr val="BD0926"/>
          </a:solidFill>
          <a:ln>
            <a:solidFill>
              <a:srgbClr val="BD0926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6244" y="3632319"/>
            <a:ext cx="2604218" cy="2604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487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8 Imagen" descr="ayuda 2-0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761" y="1883421"/>
            <a:ext cx="1143007" cy="1259166"/>
          </a:xfrm>
          <a:prstGeom prst="rect">
            <a:avLst/>
          </a:prstGeom>
        </p:spPr>
      </p:pic>
      <p:sp>
        <p:nvSpPr>
          <p:cNvPr id="31" name="Rectángulo 56"/>
          <p:cNvSpPr/>
          <p:nvPr/>
        </p:nvSpPr>
        <p:spPr>
          <a:xfrm>
            <a:off x="8940061" y="4005064"/>
            <a:ext cx="4344907" cy="259228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2" name="CuadroTexto 55"/>
          <p:cNvSpPr txBox="1"/>
          <p:nvPr/>
        </p:nvSpPr>
        <p:spPr>
          <a:xfrm>
            <a:off x="8940061" y="4005064"/>
            <a:ext cx="4318957" cy="16312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O" sz="1600" dirty="0" smtClean="0">
                <a:latin typeface="Century Gothic" pitchFamily="34" charset="0"/>
              </a:rPr>
              <a:t>DG:</a:t>
            </a:r>
          </a:p>
          <a:p>
            <a:r>
              <a:rPr lang="es-CO" sz="1600" dirty="0">
                <a:latin typeface="Century Gothic" pitchFamily="34" charset="0"/>
              </a:rPr>
              <a:t>Al hacer clic sobre el ícono de «oído» el estudiante debe escuchar el texto de la diapositiva. </a:t>
            </a:r>
          </a:p>
          <a:p>
            <a:endParaRPr lang="es-CO" dirty="0"/>
          </a:p>
          <a:p>
            <a:endParaRPr lang="es-CO" dirty="0"/>
          </a:p>
        </p:txBody>
      </p:sp>
      <p:sp>
        <p:nvSpPr>
          <p:cNvPr id="25" name="Rectángulo 24"/>
          <p:cNvSpPr/>
          <p:nvPr/>
        </p:nvSpPr>
        <p:spPr>
          <a:xfrm>
            <a:off x="8964488" y="548680"/>
            <a:ext cx="6840760" cy="31683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6" name="CuadroTexto 25"/>
          <p:cNvSpPr txBox="1"/>
          <p:nvPr/>
        </p:nvSpPr>
        <p:spPr>
          <a:xfrm>
            <a:off x="9036497" y="836712"/>
            <a:ext cx="18179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 smtClean="0">
                <a:solidFill>
                  <a:schemeClr val="bg1"/>
                </a:solidFill>
              </a:rPr>
              <a:t>Texto alternativo:</a:t>
            </a:r>
          </a:p>
          <a:p>
            <a:endParaRPr lang="es-CO" dirty="0">
              <a:solidFill>
                <a:schemeClr val="bg1"/>
              </a:solidFill>
            </a:endParaRPr>
          </a:p>
        </p:txBody>
      </p:sp>
      <p:sp>
        <p:nvSpPr>
          <p:cNvPr id="23" name="3 CuadroTexto"/>
          <p:cNvSpPr txBox="1"/>
          <p:nvPr/>
        </p:nvSpPr>
        <p:spPr>
          <a:xfrm>
            <a:off x="2699793" y="2737314"/>
            <a:ext cx="59046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latin typeface="Century Gothic" pitchFamily="34" charset="0"/>
              </a:rPr>
              <a:t>Ingresar al curso “Primaria incluyente”, seleccionar la herramienta actividades, actividad de evidencia, guía 2, lección 7</a:t>
            </a:r>
            <a:r>
              <a:rPr lang="es-ES" sz="1400" dirty="0" smtClean="0">
                <a:latin typeface="Century Gothic" pitchFamily="34" charset="0"/>
              </a:rPr>
              <a:t>; </a:t>
            </a:r>
            <a:r>
              <a:rPr lang="es-ES" sz="1400" dirty="0">
                <a:latin typeface="Century Gothic" pitchFamily="34" charset="0"/>
              </a:rPr>
              <a:t>descargar y realizar la actividad propuesta, y enviarla al facilitador por esta misma herramienta en los tiempos programados.</a:t>
            </a:r>
            <a:endParaRPr lang="es-ES" sz="1400" dirty="0"/>
          </a:p>
        </p:txBody>
      </p:sp>
      <p:pic>
        <p:nvPicPr>
          <p:cNvPr id="24" name="8 Imagen" descr="Selección 2-0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1680" y="2457866"/>
            <a:ext cx="1143007" cy="1259166"/>
          </a:xfrm>
          <a:prstGeom prst="rect">
            <a:avLst/>
          </a:prstGeom>
        </p:spPr>
      </p:pic>
      <p:sp>
        <p:nvSpPr>
          <p:cNvPr id="22" name="4 Rectángulo"/>
          <p:cNvSpPr/>
          <p:nvPr/>
        </p:nvSpPr>
        <p:spPr>
          <a:xfrm>
            <a:off x="1848574" y="1281926"/>
            <a:ext cx="689989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Verdana" pitchFamily="34" charset="0"/>
                <a:cs typeface="Verdana" pitchFamily="34" charset="0"/>
              </a:rPr>
              <a:t>Actividad Nº 5  </a:t>
            </a:r>
            <a:r>
              <a:rPr lang="es-CO" sz="2000" b="1" dirty="0">
                <a:solidFill>
                  <a:schemeClr val="bg1"/>
                </a:solidFill>
              </a:rPr>
              <a:t>E</a:t>
            </a:r>
            <a:r>
              <a:rPr lang="es-CO" sz="2000" b="1" dirty="0" smtClean="0">
                <a:solidFill>
                  <a:schemeClr val="bg1"/>
                </a:solidFill>
              </a:rPr>
              <a:t>videncias </a:t>
            </a:r>
            <a:r>
              <a:rPr lang="es-CO" sz="2000" b="1" dirty="0">
                <a:solidFill>
                  <a:schemeClr val="bg1"/>
                </a:solidFill>
              </a:rPr>
              <a:t>académicas </a:t>
            </a:r>
            <a:endParaRPr lang="es-ES" sz="2000" dirty="0">
              <a:solidFill>
                <a:schemeClr val="bg1"/>
              </a:solidFill>
            </a:endParaRPr>
          </a:p>
          <a:p>
            <a:endParaRPr lang="es-ES" sz="2000" dirty="0">
              <a:solidFill>
                <a:schemeClr val="bg1"/>
              </a:solidFill>
              <a:latin typeface="+mj-lt"/>
            </a:endParaRPr>
          </a:p>
          <a:p>
            <a:endParaRPr lang="es-CO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8" name="Imagen 3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460" y="2038052"/>
            <a:ext cx="1116535" cy="1116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786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Llamada ovalada"/>
          <p:cNvSpPr/>
          <p:nvPr/>
        </p:nvSpPr>
        <p:spPr>
          <a:xfrm>
            <a:off x="899592" y="2564904"/>
            <a:ext cx="3093113" cy="1778540"/>
          </a:xfrm>
          <a:prstGeom prst="wedgeEllipseCallout">
            <a:avLst>
              <a:gd name="adj1" fmla="val 62278"/>
              <a:gd name="adj2" fmla="val 72548"/>
            </a:avLst>
          </a:prstGeom>
          <a:noFill/>
          <a:ln>
            <a:solidFill>
              <a:srgbClr val="BD09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" name="4 Rectángulo"/>
          <p:cNvSpPr/>
          <p:nvPr/>
        </p:nvSpPr>
        <p:spPr>
          <a:xfrm>
            <a:off x="1848575" y="1281926"/>
            <a:ext cx="17203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Finalización</a:t>
            </a:r>
            <a:endParaRPr lang="es-CO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3 Subtítulo"/>
          <p:cNvSpPr txBox="1">
            <a:spLocks/>
          </p:cNvSpPr>
          <p:nvPr/>
        </p:nvSpPr>
        <p:spPr>
          <a:xfrm>
            <a:off x="1033414" y="3068960"/>
            <a:ext cx="2652260" cy="127448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CO" sz="1600" dirty="0" smtClean="0">
                <a:latin typeface="Century Gothic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¡Muy bien!, ahora ya sabes medir el tiempo.</a:t>
            </a: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324" y="1772816"/>
            <a:ext cx="1116535" cy="1116535"/>
          </a:xfrm>
          <a:prstGeom prst="rect">
            <a:avLst/>
          </a:prstGeom>
        </p:spPr>
      </p:pic>
      <p:sp>
        <p:nvSpPr>
          <p:cNvPr id="13" name="Rectángulo 56"/>
          <p:cNvSpPr/>
          <p:nvPr/>
        </p:nvSpPr>
        <p:spPr>
          <a:xfrm>
            <a:off x="8940061" y="2996953"/>
            <a:ext cx="4344907" cy="2088231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4" name="CuadroTexto 55"/>
          <p:cNvSpPr txBox="1"/>
          <p:nvPr/>
        </p:nvSpPr>
        <p:spPr>
          <a:xfrm>
            <a:off x="8940061" y="3224947"/>
            <a:ext cx="4318957" cy="17543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O" dirty="0" smtClean="0">
                <a:latin typeface="Century Gothic" pitchFamily="34" charset="0"/>
              </a:rPr>
              <a:t>DG: cuando aparezca el mensaje de finalización</a:t>
            </a:r>
            <a:r>
              <a:rPr lang="es-CO" dirty="0">
                <a:latin typeface="Century Gothic" pitchFamily="34" charset="0"/>
              </a:rPr>
              <a:t> </a:t>
            </a:r>
            <a:r>
              <a:rPr lang="es-CO" dirty="0" smtClean="0">
                <a:latin typeface="Century Gothic" pitchFamily="34" charset="0"/>
              </a:rPr>
              <a:t>se activa el audio que dice:</a:t>
            </a:r>
          </a:p>
          <a:p>
            <a:endParaRPr lang="es-CO" dirty="0">
              <a:latin typeface="Century Gothic" pitchFamily="34" charset="0"/>
            </a:endParaRPr>
          </a:p>
          <a:p>
            <a:r>
              <a:rPr lang="es-CO" dirty="0">
                <a:latin typeface="Century Gothic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¡Muy bien!, ahora ya sabes </a:t>
            </a:r>
            <a:r>
              <a:rPr lang="es-CO" dirty="0" smtClean="0">
                <a:latin typeface="Century Gothic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medir el tiempo.</a:t>
            </a:r>
            <a:endParaRPr lang="es-CO" dirty="0" smtClean="0">
              <a:latin typeface="Century Gothic" pitchFamily="34" charset="0"/>
            </a:endParaRPr>
          </a:p>
        </p:txBody>
      </p:sp>
      <p:pic>
        <p:nvPicPr>
          <p:cNvPr id="5122" name="Picture 2" descr="C:\Users\patricia\Dropbox\CIBERCOLEGIO\LECCION1\personajefina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991701"/>
            <a:ext cx="4392252" cy="4648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9082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848575" y="1281926"/>
            <a:ext cx="12618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Créditos</a:t>
            </a:r>
            <a:endParaRPr lang="es-CO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11" name="10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3832475"/>
              </p:ext>
            </p:extLst>
          </p:nvPr>
        </p:nvGraphicFramePr>
        <p:xfrm>
          <a:off x="647564" y="2276872"/>
          <a:ext cx="7848872" cy="397971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493239"/>
                <a:gridCol w="4355633"/>
              </a:tblGrid>
              <a:tr h="5760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Nombre del curso</a:t>
                      </a:r>
                      <a:endParaRPr lang="es-CO" sz="1600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1426" marR="91426" marT="45719" marB="45719">
                    <a:solidFill>
                      <a:srgbClr val="009EE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CO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Matemáticas</a:t>
                      </a:r>
                      <a:r>
                        <a:rPr lang="es-CO" sz="16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/ Guía 2</a:t>
                      </a:r>
                      <a:endParaRPr lang="es-CO" sz="16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1426" marR="91426" marT="45719" marB="45719">
                    <a:solidFill>
                      <a:srgbClr val="009EE0"/>
                    </a:solidFill>
                  </a:tcPr>
                </a:tc>
              </a:tr>
              <a:tr h="533319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b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Asesora en inclusión</a:t>
                      </a:r>
                      <a:r>
                        <a:rPr lang="es-CO" sz="1200" b="0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educativa:</a:t>
                      </a:r>
                      <a:endParaRPr lang="es-CO" sz="1200" b="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1426" marR="91426" marT="45719" marB="45719">
                    <a:solidFill>
                      <a:srgbClr val="C5C4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dirty="0" err="1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Janneth</a:t>
                      </a:r>
                      <a:r>
                        <a:rPr lang="es-MX" sz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Flórez Álvarez</a:t>
                      </a:r>
                      <a:endParaRPr lang="es-CO" sz="1200" smtClean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endParaRPr lang="es-CO"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1426" marR="91426" marT="45719" marB="45719">
                    <a:solidFill>
                      <a:srgbClr val="C5C4D5"/>
                    </a:solidFill>
                  </a:tcPr>
                </a:tc>
              </a:tr>
              <a:tr h="533319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Experto temático:</a:t>
                      </a:r>
                      <a:endParaRPr lang="es-CO" sz="12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1426" marR="91426" marT="45719" marB="45719">
                    <a:solidFill>
                      <a:srgbClr val="C5C4D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Andrés Marín </a:t>
                      </a:r>
                      <a:endParaRPr lang="es-CO"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1426" marR="91426" marT="45719" marB="45719">
                    <a:solidFill>
                      <a:srgbClr val="C5C4D5"/>
                    </a:solidFill>
                  </a:tcPr>
                </a:tc>
              </a:tr>
              <a:tr h="596999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Diseñador instruccional:</a:t>
                      </a:r>
                      <a:endParaRPr lang="es-CO" sz="1200" b="1" dirty="0" smtClean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1426" marR="91426" marT="45719" marB="45719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Patricia Elena Giraldo Garcés</a:t>
                      </a:r>
                      <a:endParaRPr lang="es-CO"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1426" marR="91426" marT="45719" marB="45719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66458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Asesor pedagógico:</a:t>
                      </a:r>
                      <a:endParaRPr lang="es-CO" sz="1200" b="1" dirty="0" smtClean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1426" marR="91426" marT="45719" marB="45719">
                    <a:solidFill>
                      <a:srgbClr val="C5C4D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CO" sz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Omar Fabián Ruiz M.</a:t>
                      </a:r>
                      <a:endParaRPr lang="es-CO"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1426" marR="91426" marT="45719" marB="45719">
                    <a:solidFill>
                      <a:srgbClr val="C5C4D5"/>
                    </a:solidFill>
                  </a:tcPr>
                </a:tc>
              </a:tr>
              <a:tr h="566458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Diseñador web</a:t>
                      </a:r>
                      <a:r>
                        <a:rPr lang="es-CO" sz="1200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:</a:t>
                      </a:r>
                      <a:endParaRPr lang="es-CO" sz="1200" b="1" dirty="0" smtClean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1426" marR="91426" marT="45719" marB="45719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CO" sz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Andrés</a:t>
                      </a:r>
                      <a:r>
                        <a:rPr lang="es-CO" sz="1200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Camilo Orrego </a:t>
                      </a:r>
                      <a:endParaRPr lang="es-CO"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1426" marR="91426" marT="45719" marB="45719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07099">
                <a:tc>
                  <a:txBody>
                    <a:bodyPr/>
                    <a:lstStyle/>
                    <a:p>
                      <a:pPr algn="just"/>
                      <a:r>
                        <a:rPr lang="es-CO" sz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Proyecto:</a:t>
                      </a:r>
                      <a:endParaRPr lang="es-CO" sz="12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1426" marR="91426" marT="45719" marB="45719">
                    <a:solidFill>
                      <a:srgbClr val="C5C4D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120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Primaria Incluyente</a:t>
                      </a:r>
                      <a:endParaRPr lang="es-CO"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1426" marR="91426" marT="45719" marB="45719">
                    <a:solidFill>
                      <a:srgbClr val="C5C4D5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578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827584" y="4221088"/>
            <a:ext cx="4608512" cy="93610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5" name="4 Rectángulo"/>
          <p:cNvSpPr/>
          <p:nvPr/>
        </p:nvSpPr>
        <p:spPr>
          <a:xfrm>
            <a:off x="1848575" y="1281926"/>
            <a:ext cx="26003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Recomendaciones</a:t>
            </a:r>
            <a:endParaRPr lang="es-CO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683568" y="2194986"/>
            <a:ext cx="748883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s-CO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Las plantillas de la 3 a 4 </a:t>
            </a:r>
            <a:r>
              <a:rPr lang="es-CO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corresponden a la información general del curso.</a:t>
            </a:r>
          </a:p>
          <a:p>
            <a:pPr marL="342900" indent="-342900">
              <a:buAutoNum type="arabicPeriod"/>
            </a:pPr>
            <a:r>
              <a:rPr lang="es-CO" dirty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Las </a:t>
            </a:r>
            <a:r>
              <a:rPr lang="es-CO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diapositivas siguientes </a:t>
            </a:r>
            <a:r>
              <a:rPr lang="es-CO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corresponden a los contenidos temáticos.</a:t>
            </a:r>
            <a:endParaRPr lang="es-CO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indent="-342900">
              <a:buAutoNum type="arabicPeriod"/>
            </a:pPr>
            <a:r>
              <a:rPr lang="es-CO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Al final de esta guía </a:t>
            </a:r>
            <a:r>
              <a:rPr lang="es-CO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aparecen íconos que se pueden utilizar durante el desarrollo del diseño </a:t>
            </a:r>
            <a:r>
              <a:rPr lang="es-CO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mediacional</a:t>
            </a:r>
            <a:r>
              <a:rPr lang="es-CO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endParaRPr lang="es-CO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971600" y="4365104"/>
            <a:ext cx="4464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dirty="0" smtClean="0"/>
              <a:t>Tener en cuenta que los contenidos deben trabajarse con el Tipo de fuente: Century </a:t>
            </a:r>
            <a:r>
              <a:rPr lang="es-CO" sz="1600" dirty="0"/>
              <a:t>G</a:t>
            </a:r>
            <a:r>
              <a:rPr lang="es-CO" sz="1600" dirty="0" smtClean="0"/>
              <a:t>othic</a:t>
            </a:r>
            <a:endParaRPr lang="es-CO" sz="1600" dirty="0"/>
          </a:p>
        </p:txBody>
      </p:sp>
    </p:spTree>
    <p:extLst>
      <p:ext uri="{BB962C8B-B14F-4D97-AF65-F5344CB8AC3E}">
        <p14:creationId xmlns:p14="http://schemas.microsoft.com/office/powerpoint/2010/main" val="2664197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848575" y="1281926"/>
            <a:ext cx="5288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Íconos </a:t>
            </a:r>
            <a:r>
              <a:rPr lang="es-E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instruccionales</a:t>
            </a:r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y de navegación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" name="13 Imagen" descr="Ayuda-0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8794" y="4750603"/>
            <a:ext cx="1305802" cy="1438506"/>
          </a:xfrm>
          <a:prstGeom prst="rect">
            <a:avLst/>
          </a:prstGeom>
        </p:spPr>
      </p:pic>
      <p:pic>
        <p:nvPicPr>
          <p:cNvPr id="15" name="14 Imagen" descr="Deslizar el mouse-0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8794" y="3368112"/>
            <a:ext cx="1305802" cy="1438506"/>
          </a:xfrm>
          <a:prstGeom prst="rect">
            <a:avLst/>
          </a:prstGeom>
        </p:spPr>
      </p:pic>
      <p:pic>
        <p:nvPicPr>
          <p:cNvPr id="16" name="15 Imagen" descr="Inicio-0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1868" y="4750603"/>
            <a:ext cx="1305802" cy="1438506"/>
          </a:xfrm>
          <a:prstGeom prst="rect">
            <a:avLst/>
          </a:prstGeom>
        </p:spPr>
      </p:pic>
      <p:pic>
        <p:nvPicPr>
          <p:cNvPr id="17" name="16 Imagen" descr="Lecciones-01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43504" y="3368112"/>
            <a:ext cx="1305802" cy="1438506"/>
          </a:xfrm>
          <a:prstGeom prst="rect">
            <a:avLst/>
          </a:prstGeom>
        </p:spPr>
      </p:pic>
      <p:pic>
        <p:nvPicPr>
          <p:cNvPr id="19" name="18 Imagen" descr="Selección-0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28794" y="2000240"/>
            <a:ext cx="1305802" cy="1438506"/>
          </a:xfrm>
          <a:prstGeom prst="rect">
            <a:avLst/>
          </a:prstGeom>
        </p:spPr>
      </p:pic>
      <p:pic>
        <p:nvPicPr>
          <p:cNvPr id="21" name="20 Imagen" descr="Video-01-01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71868" y="3368112"/>
            <a:ext cx="1305802" cy="1438506"/>
          </a:xfrm>
          <a:prstGeom prst="rect">
            <a:avLst/>
          </a:prstGeom>
        </p:spPr>
      </p:pic>
      <p:pic>
        <p:nvPicPr>
          <p:cNvPr id="12" name="11 Imagen" descr="Observa-0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47928" y="4755476"/>
            <a:ext cx="1296955" cy="1428760"/>
          </a:xfrm>
          <a:prstGeom prst="rect">
            <a:avLst/>
          </a:prstGeom>
        </p:spPr>
      </p:pic>
      <p:pic>
        <p:nvPicPr>
          <p:cNvPr id="22" name="21 Imagen" descr="sonido-01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00826" y="2000240"/>
            <a:ext cx="1298179" cy="1415731"/>
          </a:xfrm>
          <a:prstGeom prst="rect">
            <a:avLst/>
          </a:prstGeom>
        </p:spPr>
      </p:pic>
      <p:pic>
        <p:nvPicPr>
          <p:cNvPr id="23" name="22 Imagen" descr="Guias 1-0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987990" y="2057500"/>
            <a:ext cx="1454036" cy="1510552"/>
          </a:xfrm>
          <a:prstGeom prst="rect">
            <a:avLst/>
          </a:prstGeom>
        </p:spPr>
      </p:pic>
      <p:pic>
        <p:nvPicPr>
          <p:cNvPr id="24" name="23 Imagen" descr="evaluacion 1-01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571868" y="2033522"/>
            <a:ext cx="1500198" cy="1558509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3481974"/>
            <a:ext cx="1210781" cy="1210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197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uadroTexto 12"/>
          <p:cNvSpPr txBox="1"/>
          <p:nvPr/>
        </p:nvSpPr>
        <p:spPr>
          <a:xfrm>
            <a:off x="2411760" y="2996952"/>
            <a:ext cx="60486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dirty="0">
                <a:latin typeface="Century Gothic" pitchFamily="34" charset="0"/>
              </a:rPr>
              <a:t>Realizo y describo procesos de </a:t>
            </a:r>
            <a:r>
              <a:rPr lang="es-CO" sz="1400" dirty="0" smtClean="0">
                <a:latin typeface="Century Gothic" pitchFamily="34" charset="0"/>
              </a:rPr>
              <a:t>medición</a:t>
            </a:r>
            <a:r>
              <a:rPr lang="es-ES" sz="1400" dirty="0">
                <a:latin typeface="Century Gothic" pitchFamily="34" charset="0"/>
              </a:rPr>
              <a:t> </a:t>
            </a:r>
            <a:r>
              <a:rPr lang="es-ES" sz="1400" dirty="0" smtClean="0">
                <a:latin typeface="Century Gothic" pitchFamily="34" charset="0"/>
              </a:rPr>
              <a:t>c</a:t>
            </a:r>
            <a:r>
              <a:rPr lang="es-CO" sz="1400" dirty="0" err="1" smtClean="0">
                <a:latin typeface="Century Gothic" pitchFamily="34" charset="0"/>
              </a:rPr>
              <a:t>on</a:t>
            </a:r>
            <a:r>
              <a:rPr lang="es-CO" sz="1400" dirty="0" smtClean="0">
                <a:latin typeface="Century Gothic" pitchFamily="34" charset="0"/>
              </a:rPr>
              <a:t> </a:t>
            </a:r>
            <a:r>
              <a:rPr lang="es-CO" sz="1400" dirty="0">
                <a:latin typeface="Century Gothic" pitchFamily="34" charset="0"/>
              </a:rPr>
              <a:t>patrones arbitrarios y algunos estandarizados, de acuerdo al </a:t>
            </a:r>
            <a:r>
              <a:rPr lang="es-CO" sz="1400" dirty="0" smtClean="0">
                <a:latin typeface="Century Gothic" pitchFamily="34" charset="0"/>
              </a:rPr>
              <a:t>contexto</a:t>
            </a:r>
          </a:p>
          <a:p>
            <a:endParaRPr lang="es-ES" sz="1400" dirty="0">
              <a:latin typeface="Century Gothic" pitchFamily="34" charset="0"/>
            </a:endParaRPr>
          </a:p>
        </p:txBody>
      </p:sp>
      <p:sp>
        <p:nvSpPr>
          <p:cNvPr id="18" name="5 CuadroTexto"/>
          <p:cNvSpPr txBox="1"/>
          <p:nvPr/>
        </p:nvSpPr>
        <p:spPr>
          <a:xfrm>
            <a:off x="2418923" y="2492896"/>
            <a:ext cx="35477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Estándar de competencia: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0" name="5 CuadroTexto"/>
          <p:cNvSpPr txBox="1"/>
          <p:nvPr/>
        </p:nvSpPr>
        <p:spPr>
          <a:xfrm>
            <a:off x="2411760" y="3779748"/>
            <a:ext cx="36150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Elemento de competencia: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5" name="CuadroTexto 24"/>
          <p:cNvSpPr txBox="1"/>
          <p:nvPr/>
        </p:nvSpPr>
        <p:spPr>
          <a:xfrm>
            <a:off x="2411760" y="4328650"/>
            <a:ext cx="59046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dirty="0">
                <a:latin typeface="Century Gothic" pitchFamily="34" charset="0"/>
              </a:rPr>
              <a:t>Establezco comparaciones entre medidas de </a:t>
            </a:r>
            <a:r>
              <a:rPr lang="es-CO" sz="1400" dirty="0" smtClean="0">
                <a:latin typeface="Century Gothic" pitchFamily="34" charset="0"/>
              </a:rPr>
              <a:t>tiempo.</a:t>
            </a:r>
            <a:endParaRPr lang="es-ES" sz="1400" dirty="0">
              <a:latin typeface="Century Gothic" pitchFamily="34" charset="0"/>
            </a:endParaRPr>
          </a:p>
        </p:txBody>
      </p:sp>
      <p:sp>
        <p:nvSpPr>
          <p:cNvPr id="26" name="4 Rectángulo"/>
          <p:cNvSpPr/>
          <p:nvPr/>
        </p:nvSpPr>
        <p:spPr>
          <a:xfrm>
            <a:off x="1619672" y="1287608"/>
            <a:ext cx="6280887" cy="338554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Estándares básicos de competencias en Matemáticas</a:t>
            </a:r>
            <a:endParaRPr lang="en-US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2388" y="1626162"/>
            <a:ext cx="1116535" cy="1116535"/>
          </a:xfrm>
          <a:prstGeom prst="rect">
            <a:avLst/>
          </a:prstGeom>
        </p:spPr>
      </p:pic>
      <p:sp>
        <p:nvSpPr>
          <p:cNvPr id="9" name="8 CuadroTexto"/>
          <p:cNvSpPr txBox="1"/>
          <p:nvPr/>
        </p:nvSpPr>
        <p:spPr>
          <a:xfrm>
            <a:off x="2377252" y="1945304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latin typeface="Century Gothic" pitchFamily="34" charset="0"/>
              </a:rPr>
              <a:t>Haz clic para escuchar</a:t>
            </a:r>
            <a:r>
              <a:rPr lang="es-E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02537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8 Imagen" descr="ayuda 2-0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491" y="1931778"/>
            <a:ext cx="1143007" cy="1259166"/>
          </a:xfrm>
          <a:prstGeom prst="rect">
            <a:avLst/>
          </a:prstGeom>
        </p:spPr>
      </p:pic>
      <p:sp>
        <p:nvSpPr>
          <p:cNvPr id="17" name="4 Rectángulo"/>
          <p:cNvSpPr/>
          <p:nvPr/>
        </p:nvSpPr>
        <p:spPr>
          <a:xfrm>
            <a:off x="1848575" y="1281926"/>
            <a:ext cx="35413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atinLnBrk="1"/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Verdana" pitchFamily="34" charset="0"/>
                <a:cs typeface="Verdana" pitchFamily="34" charset="0"/>
              </a:rPr>
              <a:t>Lección 7:</a:t>
            </a:r>
            <a:r>
              <a:rPr lang="es-CO" b="1" dirty="0" smtClean="0">
                <a:solidFill>
                  <a:schemeClr val="bg1"/>
                </a:solidFill>
                <a:latin typeface="Century Gothic" pitchFamily="34" charset="0"/>
              </a:rPr>
              <a:t> Medimos el tiempo</a:t>
            </a:r>
            <a:endParaRPr lang="es-ES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8" name="Rectángulo 56"/>
          <p:cNvSpPr/>
          <p:nvPr/>
        </p:nvSpPr>
        <p:spPr>
          <a:xfrm>
            <a:off x="8955267" y="3518580"/>
            <a:ext cx="4344907" cy="436683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9" name="CuadroTexto 55"/>
          <p:cNvSpPr txBox="1"/>
          <p:nvPr/>
        </p:nvSpPr>
        <p:spPr>
          <a:xfrm>
            <a:off x="9085406" y="3670674"/>
            <a:ext cx="372803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>
                <a:latin typeface="Century Gothic" pitchFamily="34" charset="0"/>
              </a:rPr>
              <a:t>DG: </a:t>
            </a:r>
          </a:p>
          <a:p>
            <a:r>
              <a:rPr lang="es-CO" dirty="0" smtClean="0">
                <a:latin typeface="Century Gothic" pitchFamily="34" charset="0"/>
              </a:rPr>
              <a:t>Al hacer clic sobre el ícono de «oído» el estudiante debe escuchar el texto de la diapositiva. </a:t>
            </a:r>
          </a:p>
          <a:p>
            <a:endParaRPr lang="es-CO" dirty="0" smtClean="0">
              <a:latin typeface="Century Gothic" pitchFamily="34" charset="0"/>
            </a:endParaRPr>
          </a:p>
          <a:p>
            <a:endParaRPr lang="es-CO" dirty="0">
              <a:latin typeface="Century Gothic" pitchFamily="34" charset="0"/>
            </a:endParaRPr>
          </a:p>
          <a:p>
            <a:endParaRPr lang="es-CO" dirty="0" smtClean="0">
              <a:latin typeface="Century Gothic" pitchFamily="34" charset="0"/>
            </a:endParaRPr>
          </a:p>
          <a:p>
            <a:endParaRPr lang="es-CO" dirty="0">
              <a:latin typeface="Century Gothic" pitchFamily="34" charset="0"/>
            </a:endParaRPr>
          </a:p>
          <a:p>
            <a:endParaRPr lang="es-CO" dirty="0" smtClean="0">
              <a:latin typeface="Century Gothic" pitchFamily="34" charset="0"/>
            </a:endParaRPr>
          </a:p>
        </p:txBody>
      </p:sp>
      <p:sp>
        <p:nvSpPr>
          <p:cNvPr id="8" name="5 CuadroTexto"/>
          <p:cNvSpPr txBox="1"/>
          <p:nvPr/>
        </p:nvSpPr>
        <p:spPr>
          <a:xfrm>
            <a:off x="2152677" y="1550452"/>
            <a:ext cx="3651962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/>
              <a:t> </a:t>
            </a:r>
            <a:endParaRPr lang="es-ES" dirty="0"/>
          </a:p>
          <a:p>
            <a:r>
              <a:rPr lang="es-CO" sz="1600" b="1" dirty="0">
                <a:latin typeface="Century Gothic" pitchFamily="34" charset="0"/>
              </a:rPr>
              <a:t>¿Qué  son las medidas de </a:t>
            </a:r>
            <a:r>
              <a:rPr lang="es-CO" sz="1600" b="1" dirty="0" smtClean="0">
                <a:latin typeface="Century Gothic" pitchFamily="34" charset="0"/>
              </a:rPr>
              <a:t>tiempo?</a:t>
            </a:r>
            <a:endParaRPr lang="es-ES" sz="1600" dirty="0">
              <a:latin typeface="Century Gothic" pitchFamily="34" charset="0"/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9036494" y="-256087"/>
            <a:ext cx="4896546" cy="36130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6" name="CuadroTexto 15"/>
          <p:cNvSpPr txBox="1"/>
          <p:nvPr/>
        </p:nvSpPr>
        <p:spPr>
          <a:xfrm>
            <a:off x="9324528" y="836712"/>
            <a:ext cx="23756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CO" dirty="0">
              <a:solidFill>
                <a:schemeClr val="bg1"/>
              </a:solidFill>
            </a:endParaRPr>
          </a:p>
          <a:p>
            <a:endParaRPr lang="es-CO" dirty="0">
              <a:solidFill>
                <a:schemeClr val="bg1"/>
              </a:solidFill>
            </a:endParaRPr>
          </a:p>
          <a:p>
            <a:r>
              <a:rPr lang="es-CO" dirty="0" smtClean="0">
                <a:solidFill>
                  <a:schemeClr val="bg1"/>
                </a:solidFill>
              </a:rPr>
              <a:t> </a:t>
            </a:r>
            <a:endParaRPr lang="es-CO" dirty="0">
              <a:solidFill>
                <a:schemeClr val="bg1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883" y="2074409"/>
            <a:ext cx="1116535" cy="1116535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9239902" y="37364"/>
            <a:ext cx="44897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Texto alternativo:</a:t>
            </a:r>
          </a:p>
        </p:txBody>
      </p:sp>
      <p:sp>
        <p:nvSpPr>
          <p:cNvPr id="13" name="12 CuadroTexto"/>
          <p:cNvSpPr txBox="1"/>
          <p:nvPr/>
        </p:nvSpPr>
        <p:spPr>
          <a:xfrm>
            <a:off x="9239902" y="496767"/>
            <a:ext cx="348161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Century Gothic" pitchFamily="34" charset="0"/>
              </a:rPr>
              <a:t>Escala de tiempo, donde aparece la luna representando la madrugada, el sol representa la mañana y la tarde y nuevamente la luna para representar la noche. </a:t>
            </a:r>
            <a:endParaRPr lang="es-ES" dirty="0">
              <a:latin typeface="Century Gothic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2244890" y="2267614"/>
            <a:ext cx="6215541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1400" dirty="0" smtClean="0">
                <a:latin typeface="Century Gothic" pitchFamily="34" charset="0"/>
              </a:rPr>
              <a:t>El tiempo es una secuencia o cadena de eventos que siempre ocurren. El tiempo se divide en pasado, presente y futuro.</a:t>
            </a:r>
          </a:p>
          <a:p>
            <a:pPr algn="just"/>
            <a:endParaRPr lang="es-CO" sz="1400" dirty="0">
              <a:latin typeface="Century Gothic" pitchFamily="34" charset="0"/>
            </a:endParaRPr>
          </a:p>
          <a:p>
            <a:pPr algn="just"/>
            <a:r>
              <a:rPr lang="es-CO" sz="1400" dirty="0" smtClean="0">
                <a:latin typeface="Century Gothic" pitchFamily="34" charset="0"/>
              </a:rPr>
              <a:t>Para medir el tiempo usamos:  </a:t>
            </a:r>
            <a:r>
              <a:rPr lang="es-CO" sz="1400" dirty="0">
                <a:latin typeface="Century Gothic" pitchFamily="34" charset="0"/>
              </a:rPr>
              <a:t>segundos, minutos, horas, días, semanas, meses y </a:t>
            </a:r>
            <a:r>
              <a:rPr lang="es-CO" sz="1400" dirty="0" smtClean="0">
                <a:latin typeface="Century Gothic" pitchFamily="34" charset="0"/>
              </a:rPr>
              <a:t>años.</a:t>
            </a:r>
          </a:p>
          <a:p>
            <a:pPr algn="just"/>
            <a:r>
              <a:rPr lang="es-CO" dirty="0"/>
              <a:t/>
            </a:r>
            <a:br>
              <a:rPr lang="es-CO" dirty="0"/>
            </a:br>
            <a:endParaRPr lang="es-CO" dirty="0"/>
          </a:p>
        </p:txBody>
      </p:sp>
      <p:grpSp>
        <p:nvGrpSpPr>
          <p:cNvPr id="7" name="Grupo 6"/>
          <p:cNvGrpSpPr/>
          <p:nvPr/>
        </p:nvGrpSpPr>
        <p:grpSpPr>
          <a:xfrm>
            <a:off x="2483768" y="3670674"/>
            <a:ext cx="4948970" cy="2845152"/>
            <a:chOff x="2145831" y="3670674"/>
            <a:chExt cx="4948970" cy="2845152"/>
          </a:xfrm>
        </p:grpSpPr>
        <p:pic>
          <p:nvPicPr>
            <p:cNvPr id="4" name="Imagen 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45831" y="3687843"/>
              <a:ext cx="4948970" cy="2827983"/>
            </a:xfrm>
            <a:prstGeom prst="rect">
              <a:avLst/>
            </a:prstGeom>
          </p:spPr>
        </p:pic>
        <p:sp>
          <p:nvSpPr>
            <p:cNvPr id="6" name="Rectángulo 5"/>
            <p:cNvSpPr/>
            <p:nvPr/>
          </p:nvSpPr>
          <p:spPr>
            <a:xfrm>
              <a:off x="2152677" y="3670674"/>
              <a:ext cx="4867595" cy="2710654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</p:spTree>
    <p:extLst>
      <p:ext uri="{BB962C8B-B14F-4D97-AF65-F5344CB8AC3E}">
        <p14:creationId xmlns:p14="http://schemas.microsoft.com/office/powerpoint/2010/main" val="1581285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8 Imagen" descr="ayuda 2-0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491" y="1931778"/>
            <a:ext cx="1143007" cy="1259166"/>
          </a:xfrm>
          <a:prstGeom prst="rect">
            <a:avLst/>
          </a:prstGeom>
        </p:spPr>
      </p:pic>
      <p:sp>
        <p:nvSpPr>
          <p:cNvPr id="18" name="Rectángulo 56"/>
          <p:cNvSpPr/>
          <p:nvPr/>
        </p:nvSpPr>
        <p:spPr>
          <a:xfrm>
            <a:off x="8970008" y="3518580"/>
            <a:ext cx="4344907" cy="436683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9" name="CuadroTexto 55"/>
          <p:cNvSpPr txBox="1"/>
          <p:nvPr/>
        </p:nvSpPr>
        <p:spPr>
          <a:xfrm>
            <a:off x="9144000" y="3670674"/>
            <a:ext cx="372803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>
                <a:latin typeface="Century Gothic" pitchFamily="34" charset="0"/>
              </a:rPr>
              <a:t>DG: </a:t>
            </a:r>
          </a:p>
          <a:p>
            <a:r>
              <a:rPr lang="es-CO" dirty="0" smtClean="0">
                <a:latin typeface="Century Gothic" pitchFamily="34" charset="0"/>
              </a:rPr>
              <a:t>Al hacer clic sobre el ícono de «oído» el estudiante debe escuchar el texto de la diapositiva. </a:t>
            </a:r>
          </a:p>
          <a:p>
            <a:endParaRPr lang="es-CO" dirty="0" smtClean="0">
              <a:latin typeface="Century Gothic" pitchFamily="34" charset="0"/>
            </a:endParaRPr>
          </a:p>
          <a:p>
            <a:r>
              <a:rPr lang="es-CO" dirty="0" smtClean="0">
                <a:latin typeface="Century Gothic" pitchFamily="34" charset="0"/>
              </a:rPr>
              <a:t>Al dar clic sobre el reloj aparece la información de la diapositiva 8 en un </a:t>
            </a:r>
            <a:r>
              <a:rPr lang="es-CO" dirty="0" err="1" smtClean="0">
                <a:latin typeface="Century Gothic" pitchFamily="34" charset="0"/>
              </a:rPr>
              <a:t>popup</a:t>
            </a:r>
            <a:r>
              <a:rPr lang="es-CO" dirty="0" smtClean="0">
                <a:latin typeface="Century Gothic" pitchFamily="34" charset="0"/>
              </a:rPr>
              <a:t>.</a:t>
            </a:r>
            <a:endParaRPr lang="es-CO" dirty="0">
              <a:latin typeface="Century Gothic" pitchFamily="34" charset="0"/>
            </a:endParaRPr>
          </a:p>
          <a:p>
            <a:endParaRPr lang="es-CO" dirty="0"/>
          </a:p>
          <a:p>
            <a:endParaRPr lang="es-CO" dirty="0"/>
          </a:p>
        </p:txBody>
      </p:sp>
      <p:sp>
        <p:nvSpPr>
          <p:cNvPr id="15" name="Rectángulo 14"/>
          <p:cNvSpPr/>
          <p:nvPr/>
        </p:nvSpPr>
        <p:spPr>
          <a:xfrm>
            <a:off x="9036494" y="-256087"/>
            <a:ext cx="4896546" cy="36130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6" name="CuadroTexto 15"/>
          <p:cNvSpPr txBox="1"/>
          <p:nvPr/>
        </p:nvSpPr>
        <p:spPr>
          <a:xfrm>
            <a:off x="9324528" y="836712"/>
            <a:ext cx="23756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CO" dirty="0">
              <a:solidFill>
                <a:schemeClr val="bg1"/>
              </a:solidFill>
            </a:endParaRPr>
          </a:p>
          <a:p>
            <a:endParaRPr lang="es-CO" dirty="0">
              <a:solidFill>
                <a:schemeClr val="bg1"/>
              </a:solidFill>
            </a:endParaRPr>
          </a:p>
          <a:p>
            <a:r>
              <a:rPr lang="es-CO" dirty="0" smtClean="0">
                <a:solidFill>
                  <a:schemeClr val="bg1"/>
                </a:solidFill>
              </a:rPr>
              <a:t> </a:t>
            </a:r>
            <a:endParaRPr lang="es-CO" dirty="0">
              <a:solidFill>
                <a:schemeClr val="bg1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883" y="2074409"/>
            <a:ext cx="1116535" cy="1116535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2195736" y="2068253"/>
            <a:ext cx="53285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1600" b="1" dirty="0">
                <a:latin typeface="Century Gothic" pitchFamily="34" charset="0"/>
              </a:rPr>
              <a:t>Los relojes son instrumentos para medir el </a:t>
            </a:r>
            <a:r>
              <a:rPr lang="es-CO" sz="1600" b="1" dirty="0" smtClean="0">
                <a:latin typeface="Century Gothic" pitchFamily="34" charset="0"/>
              </a:rPr>
              <a:t>tiempo</a:t>
            </a:r>
            <a:r>
              <a:rPr lang="es-CO" sz="1400" b="1" dirty="0" smtClean="0"/>
              <a:t>.</a:t>
            </a:r>
            <a:endParaRPr lang="es-ES" sz="1400" dirty="0">
              <a:latin typeface="Century Gothic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9239902" y="37364"/>
            <a:ext cx="44897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Texto alternativo:</a:t>
            </a:r>
          </a:p>
        </p:txBody>
      </p:sp>
      <p:sp>
        <p:nvSpPr>
          <p:cNvPr id="13" name="12 CuadroTexto"/>
          <p:cNvSpPr txBox="1"/>
          <p:nvPr/>
        </p:nvSpPr>
        <p:spPr>
          <a:xfrm>
            <a:off x="9239902" y="496767"/>
            <a:ext cx="34816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Century Gothic" pitchFamily="34" charset="0"/>
              </a:rPr>
              <a:t>R</a:t>
            </a:r>
            <a:r>
              <a:rPr lang="es-ES" dirty="0" smtClean="0">
                <a:latin typeface="Century Gothic" pitchFamily="34" charset="0"/>
              </a:rPr>
              <a:t>eloj </a:t>
            </a:r>
            <a:r>
              <a:rPr lang="es-ES" dirty="0" smtClean="0">
                <a:latin typeface="Century Gothic" pitchFamily="34" charset="0"/>
              </a:rPr>
              <a:t>despertador de color rojo, que permite medir el tiempo.</a:t>
            </a:r>
            <a:endParaRPr lang="es-ES" dirty="0">
              <a:latin typeface="Century Gothic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447150" y="3354300"/>
            <a:ext cx="315103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1600" dirty="0">
                <a:latin typeface="Century Gothic" pitchFamily="34" charset="0"/>
              </a:rPr>
              <a:t>El </a:t>
            </a:r>
            <a:r>
              <a:rPr lang="es-CO" sz="1600" b="1" dirty="0">
                <a:latin typeface="Century Gothic" pitchFamily="34" charset="0"/>
              </a:rPr>
              <a:t>reloj</a:t>
            </a:r>
            <a:r>
              <a:rPr lang="es-CO" sz="1600" dirty="0">
                <a:latin typeface="Century Gothic" pitchFamily="34" charset="0"/>
              </a:rPr>
              <a:t> </a:t>
            </a:r>
            <a:r>
              <a:rPr lang="es-CO" sz="1600" dirty="0" smtClean="0">
                <a:latin typeface="Century Gothic" pitchFamily="34" charset="0"/>
              </a:rPr>
              <a:t>permite medir el tiempo y lo segmenta en unidades clasificadas en horas, minutos y segundos</a:t>
            </a:r>
            <a:r>
              <a:rPr lang="es-CO" dirty="0">
                <a:latin typeface="Century Gothic" pitchFamily="34" charset="0"/>
              </a:rPr>
              <a:t>.</a:t>
            </a:r>
            <a:endParaRPr lang="es-ES" dirty="0">
              <a:latin typeface="Century Gothic" pitchFamily="34" charset="0"/>
            </a:endParaRPr>
          </a:p>
        </p:txBody>
      </p:sp>
      <p:pic>
        <p:nvPicPr>
          <p:cNvPr id="6" name="Picture 2" descr="C:\Users\patricia\Dropbox\CIBERCOLEGIO\MATEMATICAS GUIA 2\LECCION 2\d7_reloj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4899" y="2496742"/>
            <a:ext cx="2249429" cy="3106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8 Imagen" descr="Selección 2-01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1163" y="5383088"/>
            <a:ext cx="1143007" cy="1259166"/>
          </a:xfrm>
          <a:prstGeom prst="rect">
            <a:avLst/>
          </a:prstGeom>
        </p:spPr>
      </p:pic>
      <p:sp>
        <p:nvSpPr>
          <p:cNvPr id="21" name="20 CuadroTexto"/>
          <p:cNvSpPr txBox="1"/>
          <p:nvPr/>
        </p:nvSpPr>
        <p:spPr>
          <a:xfrm>
            <a:off x="3470974" y="5858783"/>
            <a:ext cx="53285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1400" dirty="0" smtClean="0">
                <a:latin typeface="Century Gothic" pitchFamily="34" charset="0"/>
              </a:rPr>
              <a:t>Haz clic sobre el reloj para ver la explicación</a:t>
            </a:r>
            <a:r>
              <a:rPr lang="es-CO" sz="1400" b="1" dirty="0" smtClean="0"/>
              <a:t>.</a:t>
            </a:r>
            <a:endParaRPr lang="es-ES" sz="1400" dirty="0">
              <a:latin typeface="Century Gothic" pitchFamily="34" charset="0"/>
            </a:endParaRPr>
          </a:p>
        </p:txBody>
      </p:sp>
      <p:sp>
        <p:nvSpPr>
          <p:cNvPr id="22" name="4 Rectángulo"/>
          <p:cNvSpPr/>
          <p:nvPr/>
        </p:nvSpPr>
        <p:spPr>
          <a:xfrm>
            <a:off x="1848575" y="1281926"/>
            <a:ext cx="35413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atinLnBrk="1"/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Verdana" pitchFamily="34" charset="0"/>
                <a:cs typeface="Verdana" pitchFamily="34" charset="0"/>
              </a:rPr>
              <a:t>Lección 7:</a:t>
            </a:r>
            <a:r>
              <a:rPr lang="es-CO" b="1" dirty="0" smtClean="0">
                <a:solidFill>
                  <a:schemeClr val="bg1"/>
                </a:solidFill>
                <a:latin typeface="Century Gothic" pitchFamily="34" charset="0"/>
              </a:rPr>
              <a:t> Medimos el tiempo</a:t>
            </a:r>
            <a:endParaRPr lang="es-ES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579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ángulo 56"/>
          <p:cNvSpPr/>
          <p:nvPr/>
        </p:nvSpPr>
        <p:spPr>
          <a:xfrm>
            <a:off x="8970008" y="3518580"/>
            <a:ext cx="4344907" cy="436683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9" name="CuadroTexto 55"/>
          <p:cNvSpPr txBox="1"/>
          <p:nvPr/>
        </p:nvSpPr>
        <p:spPr>
          <a:xfrm>
            <a:off x="9144000" y="3670674"/>
            <a:ext cx="37280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>
                <a:latin typeface="Century Gothic" pitchFamily="34" charset="0"/>
              </a:rPr>
              <a:t>DG: </a:t>
            </a:r>
          </a:p>
          <a:p>
            <a:r>
              <a:rPr lang="es-CO" dirty="0" smtClean="0">
                <a:latin typeface="Century Gothic" pitchFamily="34" charset="0"/>
              </a:rPr>
              <a:t>Al hacer clic sobre el ícono de «oído» el estudiante debe escuchar el texto de la diapositiva. </a:t>
            </a:r>
          </a:p>
          <a:p>
            <a:endParaRPr lang="es-CO" dirty="0">
              <a:latin typeface="Century Gothic" pitchFamily="34" charset="0"/>
            </a:endParaRPr>
          </a:p>
          <a:p>
            <a:endParaRPr lang="es-CO" dirty="0"/>
          </a:p>
          <a:p>
            <a:endParaRPr lang="es-CO" dirty="0"/>
          </a:p>
        </p:txBody>
      </p:sp>
      <p:sp>
        <p:nvSpPr>
          <p:cNvPr id="15" name="Rectángulo 14"/>
          <p:cNvSpPr/>
          <p:nvPr/>
        </p:nvSpPr>
        <p:spPr>
          <a:xfrm>
            <a:off x="9036494" y="-256087"/>
            <a:ext cx="4896546" cy="36130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6" name="CuadroTexto 15"/>
          <p:cNvSpPr txBox="1"/>
          <p:nvPr/>
        </p:nvSpPr>
        <p:spPr>
          <a:xfrm>
            <a:off x="9324528" y="836712"/>
            <a:ext cx="23756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CO" dirty="0">
              <a:solidFill>
                <a:schemeClr val="bg1"/>
              </a:solidFill>
            </a:endParaRPr>
          </a:p>
          <a:p>
            <a:endParaRPr lang="es-CO" dirty="0">
              <a:solidFill>
                <a:schemeClr val="bg1"/>
              </a:solidFill>
            </a:endParaRPr>
          </a:p>
          <a:p>
            <a:r>
              <a:rPr lang="es-CO" dirty="0" smtClean="0">
                <a:solidFill>
                  <a:schemeClr val="bg1"/>
                </a:solidFill>
              </a:rPr>
              <a:t> </a:t>
            </a:r>
            <a:endParaRPr lang="es-CO" dirty="0">
              <a:solidFill>
                <a:schemeClr val="bg1"/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9239902" y="37364"/>
            <a:ext cx="44897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Texto alternativo:</a:t>
            </a:r>
          </a:p>
        </p:txBody>
      </p:sp>
      <p:sp>
        <p:nvSpPr>
          <p:cNvPr id="13" name="12 CuadroTexto"/>
          <p:cNvSpPr txBox="1"/>
          <p:nvPr/>
        </p:nvSpPr>
        <p:spPr>
          <a:xfrm>
            <a:off x="9239902" y="496767"/>
            <a:ext cx="34816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Century Gothic" pitchFamily="34" charset="0"/>
              </a:rPr>
              <a:t>Reloj rojo  sobre cuatro filas de colores que explican como se divide el tiempo.</a:t>
            </a:r>
            <a:endParaRPr lang="es-ES" dirty="0">
              <a:latin typeface="Century Gothic" pitchFamily="34" charset="0"/>
            </a:endParaRPr>
          </a:p>
        </p:txBody>
      </p:sp>
      <p:sp>
        <p:nvSpPr>
          <p:cNvPr id="10" name="4 Rectángulo"/>
          <p:cNvSpPr/>
          <p:nvPr/>
        </p:nvSpPr>
        <p:spPr>
          <a:xfrm>
            <a:off x="1848575" y="1281926"/>
            <a:ext cx="35413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atinLnBrk="1"/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Verdana" pitchFamily="34" charset="0"/>
                <a:cs typeface="Verdana" pitchFamily="34" charset="0"/>
              </a:rPr>
              <a:t>Lección 7:</a:t>
            </a:r>
            <a:r>
              <a:rPr lang="es-CO" b="1" dirty="0" smtClean="0">
                <a:solidFill>
                  <a:schemeClr val="bg1"/>
                </a:solidFill>
                <a:latin typeface="Century Gothic" pitchFamily="34" charset="0"/>
              </a:rPr>
              <a:t> Medimos el tiempo</a:t>
            </a:r>
            <a:endParaRPr lang="es-ES" dirty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11" name="10 Imagen" descr="ayuda 2-0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491" y="1702527"/>
            <a:ext cx="1143007" cy="1259166"/>
          </a:xfrm>
          <a:prstGeom prst="rect">
            <a:avLst/>
          </a:prstGeom>
        </p:spPr>
      </p:pic>
      <p:pic>
        <p:nvPicPr>
          <p:cNvPr id="12" name="Imagen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883" y="1845158"/>
            <a:ext cx="1116535" cy="1116535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4498" y="2180651"/>
            <a:ext cx="66675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72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20 Rectángulo"/>
          <p:cNvSpPr/>
          <p:nvPr/>
        </p:nvSpPr>
        <p:spPr>
          <a:xfrm>
            <a:off x="2416361" y="5661247"/>
            <a:ext cx="3816424" cy="896515"/>
          </a:xfrm>
          <a:prstGeom prst="rect">
            <a:avLst/>
          </a:prstGeom>
          <a:solidFill>
            <a:srgbClr val="BD0926"/>
          </a:solidFill>
          <a:ln>
            <a:solidFill>
              <a:srgbClr val="BD09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" name="8 Imagen" descr="ayuda 2-0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698" y="1645953"/>
            <a:ext cx="1143007" cy="1259166"/>
          </a:xfrm>
          <a:prstGeom prst="rect">
            <a:avLst/>
          </a:prstGeom>
        </p:spPr>
      </p:pic>
      <p:sp>
        <p:nvSpPr>
          <p:cNvPr id="12" name="4 Rectángulo"/>
          <p:cNvSpPr/>
          <p:nvPr/>
        </p:nvSpPr>
        <p:spPr>
          <a:xfrm>
            <a:off x="1848575" y="1281926"/>
            <a:ext cx="49519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Actividad Nº 1 de  </a:t>
            </a:r>
            <a:r>
              <a:rPr lang="es-E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c</a:t>
            </a:r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onceptualización</a:t>
            </a:r>
            <a:endParaRPr lang="es-CO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4" name="8 Imagen" descr="Selección 2-0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6385" y="1540441"/>
            <a:ext cx="1143007" cy="1259166"/>
          </a:xfrm>
          <a:prstGeom prst="rect">
            <a:avLst/>
          </a:prstGeom>
        </p:spPr>
      </p:pic>
      <p:sp>
        <p:nvSpPr>
          <p:cNvPr id="19" name="Rectángulo 18"/>
          <p:cNvSpPr/>
          <p:nvPr/>
        </p:nvSpPr>
        <p:spPr>
          <a:xfrm>
            <a:off x="9252519" y="548680"/>
            <a:ext cx="6048673" cy="22322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0" name="CuadroTexto 19"/>
          <p:cNvSpPr txBox="1"/>
          <p:nvPr/>
        </p:nvSpPr>
        <p:spPr>
          <a:xfrm>
            <a:off x="9324528" y="692696"/>
            <a:ext cx="58326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dirty="0" smtClean="0">
                <a:solidFill>
                  <a:schemeClr val="bg1"/>
                </a:solidFill>
                <a:latin typeface="Century Gothic" pitchFamily="34" charset="0"/>
              </a:rPr>
              <a:t>Texto alternativo:</a:t>
            </a:r>
          </a:p>
          <a:p>
            <a:r>
              <a:rPr lang="es-CO" sz="1400" dirty="0" smtClean="0">
                <a:solidFill>
                  <a:schemeClr val="bg1"/>
                </a:solidFill>
                <a:latin typeface="Century Gothic" pitchFamily="34" charset="0"/>
              </a:rPr>
              <a:t>Reloj de color rojo, que muestra la hora.</a:t>
            </a:r>
            <a:endParaRPr lang="es-CO" sz="1400" dirty="0">
              <a:solidFill>
                <a:schemeClr val="bg1"/>
              </a:solidFill>
              <a:latin typeface="Century Gothic" pitchFamily="34" charset="0"/>
            </a:endParaRPr>
          </a:p>
          <a:p>
            <a:endParaRPr lang="es-CO" dirty="0" smtClean="0">
              <a:solidFill>
                <a:schemeClr val="bg1"/>
              </a:solidFill>
            </a:endParaRPr>
          </a:p>
          <a:p>
            <a:endParaRPr lang="es-CO" dirty="0" smtClean="0">
              <a:solidFill>
                <a:schemeClr val="bg1"/>
              </a:solidFill>
            </a:endParaRPr>
          </a:p>
        </p:txBody>
      </p:sp>
      <p:sp>
        <p:nvSpPr>
          <p:cNvPr id="31" name="Rectángulo 56"/>
          <p:cNvSpPr/>
          <p:nvPr/>
        </p:nvSpPr>
        <p:spPr>
          <a:xfrm>
            <a:off x="9228093" y="3140968"/>
            <a:ext cx="4344907" cy="504056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2" name="CuadroTexto 55"/>
          <p:cNvSpPr txBox="1"/>
          <p:nvPr/>
        </p:nvSpPr>
        <p:spPr>
          <a:xfrm>
            <a:off x="9228094" y="3284984"/>
            <a:ext cx="4181308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dirty="0" smtClean="0">
                <a:latin typeface="Century Gothic" pitchFamily="34" charset="0"/>
              </a:rPr>
              <a:t>DG:</a:t>
            </a:r>
          </a:p>
          <a:p>
            <a:r>
              <a:rPr lang="es-CO" sz="1600" dirty="0">
                <a:latin typeface="Century Gothic" pitchFamily="34" charset="0"/>
              </a:rPr>
              <a:t>Al hacer clic sobre el ícono de «oído» el estudiante debe escuchar el texto de la diapositiva. </a:t>
            </a:r>
            <a:endParaRPr lang="es-CO" sz="1600" dirty="0" smtClean="0">
              <a:latin typeface="Century Gothic" pitchFamily="34" charset="0"/>
            </a:endParaRPr>
          </a:p>
          <a:p>
            <a:endParaRPr lang="es-CO" sz="1600" dirty="0">
              <a:latin typeface="Century Gothic" pitchFamily="34" charset="0"/>
            </a:endParaRPr>
          </a:p>
          <a:p>
            <a:r>
              <a:rPr lang="es-CO" sz="1600" dirty="0">
                <a:latin typeface="Century Gothic" pitchFamily="34" charset="0"/>
              </a:rPr>
              <a:t>L</a:t>
            </a:r>
            <a:r>
              <a:rPr lang="es-CO" sz="1600" dirty="0" smtClean="0">
                <a:latin typeface="Century Gothic" pitchFamily="34" charset="0"/>
              </a:rPr>
              <a:t>os </a:t>
            </a:r>
            <a:r>
              <a:rPr lang="es-CO" sz="1600" dirty="0">
                <a:latin typeface="Century Gothic" pitchFamily="34" charset="0"/>
              </a:rPr>
              <a:t>estudiantes deben dar clic en el icono de sonido, posteriormente se debe mostrar la imagen indicando que hora es, al mismo tiempo se debe de escuchar  la hora</a:t>
            </a:r>
            <a:r>
              <a:rPr lang="es-CO" sz="1600" dirty="0" smtClean="0">
                <a:latin typeface="Century Gothic" pitchFamily="34" charset="0"/>
              </a:rPr>
              <a:t>.</a:t>
            </a:r>
          </a:p>
          <a:p>
            <a:r>
              <a:rPr lang="es-CO" sz="1600" dirty="0" smtClean="0">
                <a:latin typeface="Century Gothic" pitchFamily="34" charset="0"/>
              </a:rPr>
              <a:t>Para este caso son las 9:00</a:t>
            </a:r>
          </a:p>
          <a:p>
            <a:endParaRPr lang="es-CO" sz="1600" dirty="0" smtClean="0">
              <a:latin typeface="Century Gothic" pitchFamily="34" charset="0"/>
            </a:endParaRPr>
          </a:p>
          <a:p>
            <a:r>
              <a:rPr lang="es-CO" sz="1600" dirty="0" smtClean="0">
                <a:latin typeface="Century Gothic" pitchFamily="34" charset="0"/>
              </a:rPr>
              <a:t>Favor mostrar en pantalla el primer reloj solamente, a medida que van escuchando va apareciendo el siguiente reloj. Solo un reloj a la vez. El estudiante debe escuchar la hora de todos los relojes para continuar a la siguiente actividad.</a:t>
            </a:r>
            <a:endParaRPr lang="es-ES" sz="1600" dirty="0">
              <a:latin typeface="Century Gothic" pitchFamily="34" charset="0"/>
            </a:endParaRPr>
          </a:p>
        </p:txBody>
      </p:sp>
      <p:pic>
        <p:nvPicPr>
          <p:cNvPr id="34" name="Imagen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625" y="1755806"/>
            <a:ext cx="1116535" cy="1116535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3020179" y="1942743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O" sz="1400" dirty="0" smtClean="0">
                <a:latin typeface="Century Gothic" pitchFamily="34" charset="0"/>
              </a:rPr>
              <a:t>Haz </a:t>
            </a:r>
            <a:r>
              <a:rPr lang="es-CO" sz="1400" dirty="0">
                <a:latin typeface="Century Gothic" pitchFamily="34" charset="0"/>
              </a:rPr>
              <a:t>clic en el </a:t>
            </a:r>
            <a:r>
              <a:rPr lang="es-CO" sz="1400" dirty="0" smtClean="0">
                <a:latin typeface="Century Gothic" pitchFamily="34" charset="0"/>
              </a:rPr>
              <a:t>ícono </a:t>
            </a:r>
            <a:r>
              <a:rPr lang="es-CO" sz="1400" dirty="0">
                <a:latin typeface="Century Gothic" pitchFamily="34" charset="0"/>
              </a:rPr>
              <a:t>de sonido, observa la imagen y escucha que hora es. </a:t>
            </a:r>
            <a:endParaRPr lang="es-ES" sz="1400" dirty="0">
              <a:latin typeface="Century Gothic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5576688"/>
            <a:ext cx="1133475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patricia\Dropbox\CIBERCOLEGIO\MATEMATICAS GUIA 2\LECCION 7\IMAGENES\D9_1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9423" y="2729169"/>
            <a:ext cx="2966419" cy="2868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2411760" y="2636912"/>
            <a:ext cx="3816424" cy="3024336"/>
          </a:xfrm>
          <a:prstGeom prst="rect">
            <a:avLst/>
          </a:prstGeom>
          <a:noFill/>
          <a:ln>
            <a:solidFill>
              <a:srgbClr val="BD09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27896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C095E4512E05334AAFAF36603319C553" ma:contentTypeVersion="6" ma:contentTypeDescription="Crear nuevo documento." ma:contentTypeScope="" ma:versionID="b035555069adeb9a55c9b73820d7c8f7">
  <xsd:schema xmlns:xsd="http://www.w3.org/2001/XMLSchema" xmlns:xs="http://www.w3.org/2001/XMLSchema" xmlns:p="http://schemas.microsoft.com/office/2006/metadata/properties" xmlns:ns2="0dc48f2b-d7ae-4813-9dcd-8c6720f52952" targetNamespace="http://schemas.microsoft.com/office/2006/metadata/properties" ma:root="true" ma:fieldsID="2833b8234d44fb96a27ae162bb5c7772" ns2:_="">
    <xsd:import namespace="0dc48f2b-d7ae-4813-9dcd-8c6720f52952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c48f2b-d7ae-4813-9dcd-8c6720f52952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Valor de Id. de documento" ma:description="El valor del identificador de documento asignado a este elemento." ma:internalName="_dlc_DocId" ma:readOnly="true">
      <xsd:simpleType>
        <xsd:restriction base="dms:Text"/>
      </xsd:simpleType>
    </xsd:element>
    <xsd:element name="_dlc_DocIdUrl" ma:index="9" nillable="true" ma:displayName="Id. de documento" ma:description="Vínculo permanente a este documento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Identificador persistente" ma:description="Mantener el identificador al agregar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0dc48f2b-d7ae-4813-9dcd-8c6720f52952">U2C2NX0HG1XT-441-43819</_dlc_DocId>
    <_dlc_DocIdUrl xmlns="0dc48f2b-d7ae-4813-9dcd-8c6720f52952">
      <Url>http://intranet.ucn.edu.co/cibercolegio/gacademica/_layouts/DocIdRedir.aspx?ID=U2C2NX0HG1XT-441-43819</Url>
      <Description>U2C2NX0HG1XT-441-43819</Description>
    </_dlc_DocIdUrl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4AC1F60-915A-4DF6-82E2-BCBCB4BEDFBB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5ECF56BD-C087-4279-82C5-192526BADEC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dc48f2b-d7ae-4813-9dcd-8c6720f5295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D844858-F8D9-4906-A050-60528EAE158A}">
  <ds:schemaRefs>
    <ds:schemaRef ds:uri="http://www.w3.org/XML/1998/namespace"/>
    <ds:schemaRef ds:uri="http://purl.org/dc/terms/"/>
    <ds:schemaRef ds:uri="http://schemas.microsoft.com/office/2006/metadata/properties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0dc48f2b-d7ae-4813-9dcd-8c6720f52952"/>
  </ds:schemaRefs>
</ds:datastoreItem>
</file>

<file path=customXml/itemProps4.xml><?xml version="1.0" encoding="utf-8"?>
<ds:datastoreItem xmlns:ds="http://schemas.openxmlformats.org/officeDocument/2006/customXml" ds:itemID="{4AF14978-A48C-4188-A1AF-AC396F78E5A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17878</TotalTime>
  <Words>3240</Words>
  <Application>Microsoft Office PowerPoint</Application>
  <PresentationFormat>Presentación en pantalla (4:3)</PresentationFormat>
  <Paragraphs>414</Paragraphs>
  <Slides>28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35" baseType="lpstr">
      <vt:lpstr>Arial</vt:lpstr>
      <vt:lpstr>Calibri</vt:lpstr>
      <vt:lpstr>Century Gothic</vt:lpstr>
      <vt:lpstr>Tiger</vt:lpstr>
      <vt:lpstr>Times New Roman</vt:lpstr>
      <vt:lpstr>Verdana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patricia</dc:creator>
  <cp:lastModifiedBy>DIANA MARCELA RESTREPO TOBÓN</cp:lastModifiedBy>
  <cp:revision>3069</cp:revision>
  <dcterms:created xsi:type="dcterms:W3CDTF">2013-04-05T14:52:44Z</dcterms:created>
  <dcterms:modified xsi:type="dcterms:W3CDTF">2014-06-09T20:25:30Z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28c2d7b8-03bf-40da-b48d-50720c33af77</vt:lpwstr>
  </property>
  <property fmtid="{D5CDD505-2E9C-101B-9397-08002B2CF9AE}" pid="3" name="ContentTypeId">
    <vt:lpwstr>0x010100C095E4512E05334AAFAF36603319C553</vt:lpwstr>
  </property>
</Properties>
</file>